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2.xml" ContentType="application/vnd.openxmlformats-officedocument.presentationml.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3.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4.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 id="2147483704" r:id="rId3"/>
    <p:sldMasterId id="2147483705" r:id="rId4"/>
    <p:sldMasterId id="2147483706" r:id="rId5"/>
  </p:sldMasterIdLst>
  <p:notesMasterIdLst>
    <p:notesMasterId r:id="rId8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x="9144000" cy="6858000" type="screen4x3"/>
  <p:notesSz cx="6858000" cy="9144000"/>
  <p:embeddedFontLst>
    <p:embeddedFont>
      <p:font typeface="Book Antiqua" panose="02040602050305030304" pitchFamily="18" charset="0"/>
      <p:regular r:id="rId88"/>
      <p:bold r:id="rId89"/>
      <p:italic r:id="rId90"/>
      <p:boldItalic r:id="rId91"/>
    </p:embeddedFont>
    <p:embeddedFont>
      <p:font typeface="Calibri" panose="020F050202020403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EIDINGER" initials="" lastIdx="5" clrIdx="0"/>
  <p:cmAuthor id="1" name="WILLIAM STRAKA"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C103E9-34DA-44BB-98E6-2290BE24BCFF}">
  <a:tblStyle styleId="{F9C103E9-34DA-44BB-98E6-2290BE24BCFF}"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EF39A4-3B55-471D-9E2F-5EDBCC4E9E3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D581AED4-AC8C-4BF9-BF54-93E1DEDC6E0E}"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70F47C-D8E7-4EC8-BBA5-23F8C8E1780F}" styleName="Table_3">
    <a:wholeTbl>
      <a:tcTxStyle>
        <a:font>
          <a:latin typeface="Arial"/>
          <a:ea typeface="Arial"/>
          <a:cs typeface="Arial"/>
        </a:font>
        <a:schemeClr val="tx1"/>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540B48-E21A-49F2-B2EA-D80C7953BA77}"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DA869AD-AC64-4E45-B35F-26F21F98B5B5}"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7"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font" Target="fonts/font2.fntdata"/><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font" Target="fonts/font6.fntdata"/><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7.fntdata"/><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2-09T15:38:58.055" idx="1">
    <p:pos x="6000" y="0"/>
    <p:text>I plan on working on this.  Still having Harris performance &lt; clavrx and I don't know why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2-14T19:13:56.369" idx="2">
    <p:pos x="6000" y="0"/>
    <p:text>Maybe we don't need this</p:text>
  </p:cm>
  <p:cm authorId="1" dt="2018-02-14T19:13:56.369" idx="1">
    <p:pos x="6000" y="100"/>
    <p:text>IMO, this gives a better summary  than simply saying it was "discussed in a tweet"</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02-14T19:11:45.621" idx="3">
    <p:pos x="6000" y="0"/>
    <p:text>it would be best if we could run CLAVR-x with 1/21 snow on 1/22.  Does that work?</p:text>
  </p:cm>
  <p:cm authorId="1" dt="2018-02-14T19:11:45.621" idx="2">
    <p:pos x="6000" y="100"/>
    <p:text>I think proving that it is the snow mask with the SAPF, which is closer to the GS in-terms of the RTM and other masks, is probably the better option. That being said, we could have the CLAVR-x images in the backup section and simply mention (when we go over the section) that we saw it in our own offline processing to.</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8-02-14T19:03:48.187" idx="5">
    <p:pos x="6000" y="0"/>
    <p:text>do we know how pervasive this is?  Besides checking issues raised by others, did we actually anything on this?</p:text>
  </p:cm>
  <p:cm authorId="1" dt="2018-02-14T19:03:48.187" idx="5">
    <p:pos x="6000" y="100"/>
    <p:text>It's fairly pervasive, depending on what the conditions are in the IR channels. 
And yes, we actually saw this before hand, which is why we raised the Land threshold in the RFMFT test previously. The blocks (though less numerous) only seem to reappear after 426 and 465 got integrated into the DE. As part of the validation before promotion to the DE, both PROPASS and I saw the (less numerous) blocks at basically the same time. They just beat us to sending an email out to us (though I had it in the evaluation spreadsheet). 
The ATT,  CLAVR-x and the SAPF didn't show this, so given that this is a DE/OE issue, which we can't run, they have to look in to the inputs on their end.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383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6" name="Shape 38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a:t>
            </a:fld>
            <a:endParaRPr/>
          </a:p>
        </p:txBody>
      </p:sp>
    </p:spTree>
    <p:extLst>
      <p:ext uri="{BB962C8B-B14F-4D97-AF65-F5344CB8AC3E}">
        <p14:creationId xmlns:p14="http://schemas.microsoft.com/office/powerpoint/2010/main" val="347026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8" name="Shape 4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79" name="Shape 47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164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87" name="Shape 487"/>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11</a:t>
            </a:fld>
            <a:endParaRPr/>
          </a:p>
        </p:txBody>
      </p:sp>
    </p:spTree>
    <p:extLst>
      <p:ext uri="{BB962C8B-B14F-4D97-AF65-F5344CB8AC3E}">
        <p14:creationId xmlns:p14="http://schemas.microsoft.com/office/powerpoint/2010/main" val="4219623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885950" y="1143000"/>
            <a:ext cx="30861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95" name="Shape 49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135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8" name="Shape 508"/>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13</a:t>
            </a:fld>
            <a:endParaRPr/>
          </a:p>
        </p:txBody>
      </p:sp>
    </p:spTree>
    <p:extLst>
      <p:ext uri="{BB962C8B-B14F-4D97-AF65-F5344CB8AC3E}">
        <p14:creationId xmlns:p14="http://schemas.microsoft.com/office/powerpoint/2010/main" val="201795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5" name="Shape 51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14</a:t>
            </a:fld>
            <a:endParaRPr/>
          </a:p>
        </p:txBody>
      </p:sp>
    </p:spTree>
    <p:extLst>
      <p:ext uri="{BB962C8B-B14F-4D97-AF65-F5344CB8AC3E}">
        <p14:creationId xmlns:p14="http://schemas.microsoft.com/office/powerpoint/2010/main" val="355814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23" name="Shape 523"/>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2562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Shows the fraction of GOES-16 pixels that are cloudy - not a cloud fraction. Pretty stable performance as expected.  Outliers are getting r</a:t>
            </a:r>
            <a:r>
              <a:rPr lang="en-US"/>
              <a:t>arer</a:t>
            </a:r>
            <a:endParaRPr sz="1200" b="0" i="0" u="none" strike="noStrike" cap="none">
              <a:solidFill>
                <a:schemeClr val="dk1"/>
              </a:solidFill>
              <a:latin typeface="Calibri"/>
              <a:ea typeface="Calibri"/>
              <a:cs typeface="Calibri"/>
              <a:sym typeface="Calibri"/>
            </a:endParaRPr>
          </a:p>
        </p:txBody>
      </p:sp>
      <p:sp>
        <p:nvSpPr>
          <p:cNvPr id="530" name="Shape 53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988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9" name="Shape 55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60" name="Shape 56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27183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67" name="Shape 567"/>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18</a:t>
            </a:fld>
            <a:endParaRPr/>
          </a:p>
        </p:txBody>
      </p:sp>
    </p:spTree>
    <p:extLst>
      <p:ext uri="{BB962C8B-B14F-4D97-AF65-F5344CB8AC3E}">
        <p14:creationId xmlns:p14="http://schemas.microsoft.com/office/powerpoint/2010/main" val="2101285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81" name="Shape 58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19</a:t>
            </a:fld>
            <a:endParaRPr/>
          </a:p>
        </p:txBody>
      </p:sp>
    </p:spTree>
    <p:extLst>
      <p:ext uri="{BB962C8B-B14F-4D97-AF65-F5344CB8AC3E}">
        <p14:creationId xmlns:p14="http://schemas.microsoft.com/office/powerpoint/2010/main" val="269096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443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95" name="Shape 59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602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4" name="Shape 60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05" name="Shape 60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1715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12" name="Shape 612"/>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982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6" name="Shape 62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4282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9" name="Shape 65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60" name="Shape 66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9693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70" name="Shape 67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25</a:t>
            </a:fld>
            <a:endParaRPr/>
          </a:p>
        </p:txBody>
      </p:sp>
    </p:spTree>
    <p:extLst>
      <p:ext uri="{BB962C8B-B14F-4D97-AF65-F5344CB8AC3E}">
        <p14:creationId xmlns:p14="http://schemas.microsoft.com/office/powerpoint/2010/main" val="485012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2" name="Shape 68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83" name="Shape 68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26</a:t>
            </a:fld>
            <a:endParaRPr/>
          </a:p>
        </p:txBody>
      </p:sp>
    </p:spTree>
    <p:extLst>
      <p:ext uri="{BB962C8B-B14F-4D97-AF65-F5344CB8AC3E}">
        <p14:creationId xmlns:p14="http://schemas.microsoft.com/office/powerpoint/2010/main" val="3735810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5" name="Shape 69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96" name="Shape 696"/>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1926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3" name="Shape 70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4" name="Shape 704"/>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5402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0" name="Shape 71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11" name="Shape 71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29</a:t>
            </a:fld>
            <a:endParaRPr/>
          </a:p>
        </p:txBody>
      </p:sp>
    </p:spTree>
    <p:extLst>
      <p:ext uri="{BB962C8B-B14F-4D97-AF65-F5344CB8AC3E}">
        <p14:creationId xmlns:p14="http://schemas.microsoft.com/office/powerpoint/2010/main" val="35429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5" name="Shape 40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3</a:t>
            </a:fld>
            <a:endParaRPr/>
          </a:p>
        </p:txBody>
      </p:sp>
    </p:spTree>
    <p:extLst>
      <p:ext uri="{BB962C8B-B14F-4D97-AF65-F5344CB8AC3E}">
        <p14:creationId xmlns:p14="http://schemas.microsoft.com/office/powerpoint/2010/main" val="1854761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25" name="Shape 72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30</a:t>
            </a:fld>
            <a:endParaRPr/>
          </a:p>
        </p:txBody>
      </p:sp>
    </p:spTree>
    <p:extLst>
      <p:ext uri="{BB962C8B-B14F-4D97-AF65-F5344CB8AC3E}">
        <p14:creationId xmlns:p14="http://schemas.microsoft.com/office/powerpoint/2010/main" val="4173595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6" name="Shape 73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37" name="Shape 73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1619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3" name="Shape 74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44" name="Shape 744"/>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886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55" name="Shape 75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823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68" name="Shape 768"/>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718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3" name="Shape 78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84" name="Shape 784"/>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314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9" name="Shape 79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Beta: the product is minimally validated and may still contain significant errors; based on product quick</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looks using the initial calibration parameters.</a:t>
            </a:r>
            <a:endParaRPr/>
          </a:p>
        </p:txBody>
      </p:sp>
      <p:sp>
        <p:nvSpPr>
          <p:cNvPr id="800" name="Shape 80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915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08" name="Shape 80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9052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5" name="Shape 81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16" name="Shape 81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38</a:t>
            </a:fld>
            <a:endParaRPr/>
          </a:p>
        </p:txBody>
      </p:sp>
    </p:spTree>
    <p:extLst>
      <p:ext uri="{BB962C8B-B14F-4D97-AF65-F5344CB8AC3E}">
        <p14:creationId xmlns:p14="http://schemas.microsoft.com/office/powerpoint/2010/main" val="3238677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2" name="Shape 82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3" name="Shape 82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39</a:t>
            </a:fld>
            <a:endParaRPr/>
          </a:p>
        </p:txBody>
      </p:sp>
    </p:spTree>
    <p:extLst>
      <p:ext uri="{BB962C8B-B14F-4D97-AF65-F5344CB8AC3E}">
        <p14:creationId xmlns:p14="http://schemas.microsoft.com/office/powerpoint/2010/main" val="335515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5" name="Shape 41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4</a:t>
            </a:fld>
            <a:endParaRPr/>
          </a:p>
        </p:txBody>
      </p:sp>
    </p:spTree>
    <p:extLst>
      <p:ext uri="{BB962C8B-B14F-4D97-AF65-F5344CB8AC3E}">
        <p14:creationId xmlns:p14="http://schemas.microsoft.com/office/powerpoint/2010/main" val="2328428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31" name="Shape 83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40</a:t>
            </a:fld>
            <a:endParaRPr/>
          </a:p>
        </p:txBody>
      </p:sp>
    </p:spTree>
    <p:extLst>
      <p:ext uri="{BB962C8B-B14F-4D97-AF65-F5344CB8AC3E}">
        <p14:creationId xmlns:p14="http://schemas.microsoft.com/office/powerpoint/2010/main" val="1087784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4" name="Shape 85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NCEP GFS/GDAS currently uses clear sky infrared radiances for data assimilation. The quality of the product is inherently dependent on removing cloud impacted data.  Preliminary results of side by side comparison of the provisional G-16 cloud mask and the Enterprise cloud mask do show an improvement in cloud clearing for the newer mask.  The GOES-16 infrared radiance product extent and quality will benefit from the update in the cloud mask algorithm.</a:t>
            </a:r>
            <a:endParaRPr/>
          </a:p>
          <a:p>
            <a:pPr marL="0" lvl="0" indent="0">
              <a:spcBef>
                <a:spcPts val="0"/>
              </a:spcBef>
              <a:spcAft>
                <a:spcPts val="0"/>
              </a:spcAft>
              <a:buNone/>
            </a:pPr>
            <a:endParaRPr/>
          </a:p>
          <a:p>
            <a:pPr marL="0" lvl="0" indent="0">
              <a:spcBef>
                <a:spcPts val="0"/>
              </a:spcBef>
              <a:spcAft>
                <a:spcPts val="0"/>
              </a:spcAft>
              <a:buNone/>
            </a:pPr>
            <a:r>
              <a:rPr lang="en-US"/>
              <a:t>Comment from Andrew Collard: the Enterprise cloud mask appears to reduce the incidence of undetected cloud and it's use would increase the chances of positive impact on the analysis from the CSR product.</a:t>
            </a:r>
            <a:endParaRPr/>
          </a:p>
          <a:p>
            <a:pPr marL="0" lvl="0" indent="0">
              <a:spcBef>
                <a:spcPts val="0"/>
              </a:spcBef>
              <a:spcAft>
                <a:spcPts val="0"/>
              </a:spcAft>
              <a:buNone/>
            </a:pPr>
            <a:endParaRPr/>
          </a:p>
          <a:p>
            <a:pPr marL="0" lvl="0" indent="0">
              <a:spcBef>
                <a:spcPts val="0"/>
              </a:spcBef>
              <a:spcAft>
                <a:spcPts val="0"/>
              </a:spcAft>
              <a:buNone/>
            </a:pPr>
            <a:r>
              <a:rPr lang="en-US"/>
              <a:t>Brightness Temperature for the processing box is an average of the clear sky pixels.</a:t>
            </a:r>
            <a:endParaRPr/>
          </a:p>
          <a:p>
            <a:pPr marL="0" lvl="0" indent="0" rtl="0">
              <a:spcBef>
                <a:spcPts val="0"/>
              </a:spcBef>
              <a:spcAft>
                <a:spcPts val="0"/>
              </a:spcAft>
              <a:buClr>
                <a:schemeClr val="dk1"/>
              </a:buClr>
              <a:buSzPts val="1200"/>
              <a:buFont typeface="Calibri"/>
              <a:buNone/>
            </a:pPr>
            <a:endParaRPr/>
          </a:p>
        </p:txBody>
      </p:sp>
      <p:sp>
        <p:nvSpPr>
          <p:cNvPr id="855" name="Shape 85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41</a:t>
            </a:fld>
            <a:endParaRPr/>
          </a:p>
        </p:txBody>
      </p:sp>
    </p:spTree>
    <p:extLst>
      <p:ext uri="{BB962C8B-B14F-4D97-AF65-F5344CB8AC3E}">
        <p14:creationId xmlns:p14="http://schemas.microsoft.com/office/powerpoint/2010/main" val="588028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3" name="Shape 86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4" name="Shape 864"/>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42</a:t>
            </a:fld>
            <a:endParaRPr/>
          </a:p>
        </p:txBody>
      </p:sp>
    </p:spTree>
    <p:extLst>
      <p:ext uri="{BB962C8B-B14F-4D97-AF65-F5344CB8AC3E}">
        <p14:creationId xmlns:p14="http://schemas.microsoft.com/office/powerpoint/2010/main" val="3539865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72" name="Shape 872"/>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43</a:t>
            </a:fld>
            <a:endParaRPr/>
          </a:p>
        </p:txBody>
      </p:sp>
    </p:spTree>
    <p:extLst>
      <p:ext uri="{BB962C8B-B14F-4D97-AF65-F5344CB8AC3E}">
        <p14:creationId xmlns:p14="http://schemas.microsoft.com/office/powerpoint/2010/main" val="3096158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8" name="Shape 87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Fills this In</a:t>
            </a:r>
            <a:endParaRPr/>
          </a:p>
        </p:txBody>
      </p:sp>
      <p:sp>
        <p:nvSpPr>
          <p:cNvPr id="879" name="Shape 87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545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6" name="Shape 88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Fills In</a:t>
            </a:r>
            <a:endParaRPr/>
          </a:p>
        </p:txBody>
      </p:sp>
      <p:sp>
        <p:nvSpPr>
          <p:cNvPr id="887" name="Shape 88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4966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4" name="Shape 894"/>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95" name="Shape 895"/>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723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2" name="Shape 90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3" name="Shape 90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8953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0" name="Shape 91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11" name="Shape 911"/>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9191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8" name="Shape 91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19" name="Shape 91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569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9" name="Shape 42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5</a:t>
            </a:fld>
            <a:endParaRPr/>
          </a:p>
        </p:txBody>
      </p:sp>
    </p:spTree>
    <p:extLst>
      <p:ext uri="{BB962C8B-B14F-4D97-AF65-F5344CB8AC3E}">
        <p14:creationId xmlns:p14="http://schemas.microsoft.com/office/powerpoint/2010/main" val="2392195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6" name="Shape 92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27" name="Shape 92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2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8" name="Shape 9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39" name="Shape 93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6665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6" name="Shape 94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47" name="Shape 94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184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0" name="Shape 96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61" name="Shape 961"/>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388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8" name="Shape 96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9" name="Shape 96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54</a:t>
            </a:fld>
            <a:endParaRPr/>
          </a:p>
        </p:txBody>
      </p:sp>
    </p:spTree>
    <p:extLst>
      <p:ext uri="{BB962C8B-B14F-4D97-AF65-F5344CB8AC3E}">
        <p14:creationId xmlns:p14="http://schemas.microsoft.com/office/powerpoint/2010/main" val="6648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8" name="Shape 98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89" name="Shape 98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5897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0" name="Shape 100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01" name="Shape 1001"/>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481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9" name="Shape 100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10" name="Shape 101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57</a:t>
            </a:fld>
            <a:endParaRPr/>
          </a:p>
        </p:txBody>
      </p:sp>
    </p:spTree>
    <p:extLst>
      <p:ext uri="{BB962C8B-B14F-4D97-AF65-F5344CB8AC3E}">
        <p14:creationId xmlns:p14="http://schemas.microsoft.com/office/powerpoint/2010/main" val="227222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6" name="Shape 101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17" name="Shape 101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4483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4" name="Shape 102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25" name="Shape 102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608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9" name="Shape 43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003566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33" name="Shape 1033"/>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1025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 name="Shape 104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49" name="Shape 104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61</a:t>
            </a:fld>
            <a:endParaRPr/>
          </a:p>
        </p:txBody>
      </p:sp>
    </p:spTree>
    <p:extLst>
      <p:ext uri="{BB962C8B-B14F-4D97-AF65-F5344CB8AC3E}">
        <p14:creationId xmlns:p14="http://schemas.microsoft.com/office/powerpoint/2010/main" val="25370982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4" name="Shape 106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5" name="Shape 106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62</a:t>
            </a:fld>
            <a:endParaRPr/>
          </a:p>
        </p:txBody>
      </p:sp>
    </p:spTree>
    <p:extLst>
      <p:ext uri="{BB962C8B-B14F-4D97-AF65-F5344CB8AC3E}">
        <p14:creationId xmlns:p14="http://schemas.microsoft.com/office/powerpoint/2010/main" val="33375396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9" name="Shape 107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80" name="Shape 108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475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Shape 11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2" name="Shape 110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103" name="Shape 110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64</a:t>
            </a:fld>
            <a:endParaRPr/>
          </a:p>
        </p:txBody>
      </p:sp>
    </p:spTree>
    <p:extLst>
      <p:ext uri="{BB962C8B-B14F-4D97-AF65-F5344CB8AC3E}">
        <p14:creationId xmlns:p14="http://schemas.microsoft.com/office/powerpoint/2010/main" val="869681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4" name="Shape 111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a:t>Main thing to point out is that the GS has the blocks in the Yucatan and the SAPF (same thresholds, etc.) does not have the blocks.</a:t>
            </a:r>
            <a:endParaRPr sz="1200" b="0" i="0" u="none" strike="noStrike" cap="none">
              <a:solidFill>
                <a:schemeClr val="dk1"/>
              </a:solidFill>
              <a:latin typeface="Calibri"/>
              <a:ea typeface="Calibri"/>
              <a:cs typeface="Calibri"/>
              <a:sym typeface="Calibri"/>
            </a:endParaRPr>
          </a:p>
        </p:txBody>
      </p:sp>
      <p:sp>
        <p:nvSpPr>
          <p:cNvPr id="1115" name="Shape 111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412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8" name="Shape 112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29" name="Shape 112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66</a:t>
            </a:fld>
            <a:endParaRPr/>
          </a:p>
        </p:txBody>
      </p:sp>
    </p:spTree>
    <p:extLst>
      <p:ext uri="{BB962C8B-B14F-4D97-AF65-F5344CB8AC3E}">
        <p14:creationId xmlns:p14="http://schemas.microsoft.com/office/powerpoint/2010/main" val="14440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5" name="Shape 113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136" name="Shape 1136"/>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59148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Shape 1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2" name="Shape 115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153" name="Shape 115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925078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1" name="Shape 116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62" name="Shape 1162"/>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69</a:t>
            </a:fld>
            <a:endParaRPr/>
          </a:p>
        </p:txBody>
      </p:sp>
    </p:spTree>
    <p:extLst>
      <p:ext uri="{BB962C8B-B14F-4D97-AF65-F5344CB8AC3E}">
        <p14:creationId xmlns:p14="http://schemas.microsoft.com/office/powerpoint/2010/main" val="142692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endParaRPr sz="1200" b="0" i="0" u="none" strike="noStrike" cap="none">
              <a:solidFill>
                <a:schemeClr val="dk1"/>
              </a:solidFill>
              <a:latin typeface="Arial"/>
              <a:ea typeface="Arial"/>
              <a:cs typeface="Arial"/>
              <a:sym typeface="Arial"/>
            </a:endParaRPr>
          </a:p>
        </p:txBody>
      </p:sp>
      <p:sp>
        <p:nvSpPr>
          <p:cNvPr id="447" name="Shape 44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3255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3" name="Shape 117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The point of this slide is acknowledge the presence of terminator issues but to show that mask performance - at least over the ocean - is not impacted.  We are not a climate product.  Day-night differences are ok if the teams get what they want.</a:t>
            </a:r>
            <a:endParaRPr/>
          </a:p>
        </p:txBody>
      </p:sp>
      <p:sp>
        <p:nvSpPr>
          <p:cNvPr id="1174" name="Shape 1174"/>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70</a:t>
            </a:fld>
            <a:endParaRPr/>
          </a:p>
        </p:txBody>
      </p:sp>
    </p:spTree>
    <p:extLst>
      <p:ext uri="{BB962C8B-B14F-4D97-AF65-F5344CB8AC3E}">
        <p14:creationId xmlns:p14="http://schemas.microsoft.com/office/powerpoint/2010/main" val="27876863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4" name="Shape 1184"/>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71</a:t>
            </a:fld>
            <a:endParaRPr/>
          </a:p>
        </p:txBody>
      </p:sp>
    </p:spTree>
    <p:extLst>
      <p:ext uri="{BB962C8B-B14F-4D97-AF65-F5344CB8AC3E}">
        <p14:creationId xmlns:p14="http://schemas.microsoft.com/office/powerpoint/2010/main" val="30424312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190" name="Shape 11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4004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8" name="Shape 119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can add as many slides as needed. Large importance</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199" name="Shape 119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5971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Shape 1205"/>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06" name="Shape 1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37362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Shape 12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3" name="Shape 121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14" name="Shape 1214"/>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3222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0" name="Shape 122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21" name="Shape 122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US"/>
              <a:t>76</a:t>
            </a:fld>
            <a:endParaRPr/>
          </a:p>
        </p:txBody>
      </p:sp>
    </p:spTree>
    <p:extLst>
      <p:ext uri="{BB962C8B-B14F-4D97-AF65-F5344CB8AC3E}">
        <p14:creationId xmlns:p14="http://schemas.microsoft.com/office/powerpoint/2010/main" val="3110359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Shape 12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3" name="Shape 123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34" name="Shape 1234"/>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051133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Shape 12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4" name="Shape 124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45" name="Shape 124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936056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Shape 12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8" name="Shape 125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59" name="Shape 125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343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62" name="Shape 462"/>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4881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2" name="Shape 127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73" name="Shape 1273"/>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8690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Shape 1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6" name="Shape 128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87" name="Shape 128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840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SurfRad LST data is only over CONUS, we found no reason to repeat with FD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We used tight-time constraints for MODIS comparisons and no MESOS or CONUSs were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images that are in-sync with CALIPSO are rare.</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domains over ocean where not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No reason to repeat CALIPSO FD analysis on CONUS.</a:t>
            </a:r>
            <a:endParaRPr/>
          </a:p>
        </p:txBody>
      </p:sp>
      <p:sp>
        <p:nvSpPr>
          <p:cNvPr id="470" name="Shape 47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994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06" name="Shape 10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12" name="Shape 11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19" name="Shape 1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Shape 1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4"/>
        <p:cNvGrpSpPr/>
        <p:nvPr/>
      </p:nvGrpSpPr>
      <p:grpSpPr>
        <a:xfrm>
          <a:off x="0" y="0"/>
          <a:ext cx="0" cy="0"/>
          <a:chOff x="0" y="0"/>
          <a:chExt cx="0" cy="0"/>
        </a:xfrm>
      </p:grpSpPr>
      <p:sp>
        <p:nvSpPr>
          <p:cNvPr id="175" name="Shape 17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8" name="Shape 18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5" name="Shape 195"/>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4" name="Shape 20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Shape 20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3" name="Shape 213"/>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0" name="Shape 22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2308948"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3" name="Shape 233"/>
          <p:cNvSpPr txBox="1">
            <a:spLocks noGrp="1"/>
          </p:cNvSpPr>
          <p:nvPr>
            <p:ph type="body" idx="1"/>
          </p:nvPr>
        </p:nvSpPr>
        <p:spPr>
          <a:xfrm rot="5400000">
            <a:off x="541349"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46" name="Shape 246"/>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7" name="Shape 2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48" name="Shape 2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49" name="Shape 2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52" name="Shape 25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Shape 25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55" name="Shape 25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56" name="Shape 2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59" name="Shape 259"/>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60" name="Shape 26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1" name="Shape 261"/>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62" name="Shape 26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3" name="Shape 26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64" name="Shape 26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65" name="Shape 2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68" name="Shape 26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69" name="Shape 26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0" name="Shape 2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Shape 27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4" name="Shape 2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77" name="Shape 27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8" name="Shape 27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79" name="Shape 27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80" name="Shape 28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84" name="Shape 28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85" name="Shape 285"/>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86" name="Shape 28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87" name="Shape 28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88" name="Shape 2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91" name="Shape 291"/>
          <p:cNvSpPr txBox="1">
            <a:spLocks noGrp="1"/>
          </p:cNvSpPr>
          <p:nvPr>
            <p:ph type="body" idx="1"/>
          </p:nvPr>
        </p:nvSpPr>
        <p:spPr>
          <a:xfrm rot="5400000">
            <a:off x="2308948"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2" name="Shape 29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93" name="Shape 29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94" name="Shape 2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97" name="Shape 297"/>
          <p:cNvSpPr txBox="1">
            <a:spLocks noGrp="1"/>
          </p:cNvSpPr>
          <p:nvPr>
            <p:ph type="body" idx="1"/>
          </p:nvPr>
        </p:nvSpPr>
        <p:spPr>
          <a:xfrm rot="5400000">
            <a:off x="541349"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8" name="Shape 29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99" name="Shape 29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10" name="Shape 310"/>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3" name="Shape 3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rotWithShape="1">
          <a:blip r:embed="rId2">
            <a:alphaModFix/>
          </a:blip>
          <a:stretch>
            <a:fillRect/>
          </a:stretch>
        </a:blipFill>
        <a:effectLst/>
      </p:bgPr>
    </p:bg>
    <p:spTree>
      <p:nvGrpSpPr>
        <p:cNvPr id="1" name="Shape 314"/>
        <p:cNvGrpSpPr/>
        <p:nvPr/>
      </p:nvGrpSpPr>
      <p:grpSpPr>
        <a:xfrm>
          <a:off x="0" y="0"/>
          <a:ext cx="0" cy="0"/>
          <a:chOff x="0" y="0"/>
          <a:chExt cx="0" cy="0"/>
        </a:xfrm>
      </p:grpSpPr>
      <p:sp>
        <p:nvSpPr>
          <p:cNvPr id="315" name="Shape 3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16" name="Shape 31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7" name="Shape 3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20"/>
        <p:cNvGrpSpPr/>
        <p:nvPr/>
      </p:nvGrpSpPr>
      <p:grpSpPr>
        <a:xfrm>
          <a:off x="0" y="0"/>
          <a:ext cx="0" cy="0"/>
          <a:chOff x="0" y="0"/>
          <a:chExt cx="0" cy="0"/>
        </a:xfrm>
      </p:grpSpPr>
      <p:sp>
        <p:nvSpPr>
          <p:cNvPr id="321" name="Shape 321"/>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22" name="Shape 32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23" name="Shape 3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5" name="Shape 3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28" name="Shape 328"/>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29" name="Shape 32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34" name="Shape 334"/>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41" name="Shape 341"/>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2" name="Shape 34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45" name="Shape 3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0" name="Shape 35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
        <p:nvSpPr>
          <p:cNvPr id="354" name="Shape 35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5" name="Shape 35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6" name="Shape 3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9" name="Shape 359"/>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2" name="Shape 36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3" name="Shape 3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6" name="Shape 36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7" name="Shape 367"/>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0" name="Shape 3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73" name="Shape 373"/>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5" name="Shape 37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6" name="Shape 3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79" name="Shape 379"/>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Shape 38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1" name="Shape 38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jp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87" name="Shape 8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pic>
        <p:nvPicPr>
          <p:cNvPr id="238" name="Shape 238" descr="Mandt_SOO-DOH-Presentation_NO-TEXT_5.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239" name="Shape 23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6pPr>
            <a:lvl7pPr marR="0" lvl="6"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7pPr>
            <a:lvl8pPr marR="0" lvl="7"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8pPr>
            <a:lvl9pPr marR="0" lvl="8"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9pPr>
          </a:lstStyle>
          <a:p>
            <a:endParaRPr/>
          </a:p>
        </p:txBody>
      </p:sp>
      <p:sp>
        <p:nvSpPr>
          <p:cNvPr id="240" name="Shape 240"/>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1" name="Shape 2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42" name="Shape 2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43" name="Shape 2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300"/>
              <a:buFont typeface="Arial"/>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301"/>
        <p:cNvGrpSpPr/>
        <p:nvPr/>
      </p:nvGrpSpPr>
      <p:grpSpPr>
        <a:xfrm>
          <a:off x="0" y="0"/>
          <a:ext cx="0" cy="0"/>
          <a:chOff x="0" y="0"/>
          <a:chExt cx="0" cy="0"/>
        </a:xfrm>
      </p:grpSpPr>
      <p:pic>
        <p:nvPicPr>
          <p:cNvPr id="302" name="Shape 302"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303" name="Shape 30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4" name="Shape 304"/>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7" name="Shape 3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3.xml"/><Relationship Id="rId5" Type="http://schemas.openxmlformats.org/officeDocument/2006/relationships/comments" Target="../comments/comment4.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ctrTitle"/>
          </p:nvPr>
        </p:nvSpPr>
        <p:spPr>
          <a:xfrm>
            <a:off x="685800" y="2130425"/>
            <a:ext cx="7772400" cy="1470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9" name="Shape 389"/>
          <p:cNvSpPr txBox="1">
            <a:spLocks noGrp="1"/>
          </p:cNvSpPr>
          <p:nvPr>
            <p:ph type="subTitle" idx="1"/>
          </p:nvPr>
        </p:nvSpPr>
        <p:spPr>
          <a:xfrm>
            <a:off x="1371600" y="3886200"/>
            <a:ext cx="6400800" cy="17526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endParaRPr/>
          </a:p>
        </p:txBody>
      </p:sp>
      <p:sp>
        <p:nvSpPr>
          <p:cNvPr id="390" name="Shape 39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a:t>1</a:t>
            </a:fld>
            <a:endParaRPr/>
          </a:p>
        </p:txBody>
      </p:sp>
      <p:pic>
        <p:nvPicPr>
          <p:cNvPr id="391" name="Shape 391"/>
          <p:cNvPicPr preferRelativeResize="0"/>
          <p:nvPr/>
        </p:nvPicPr>
        <p:blipFill>
          <a:blip r:embed="rId3">
            <a:alphaModFix/>
          </a:blip>
          <a:stretch>
            <a:fillRect/>
          </a:stretch>
        </p:blipFill>
        <p:spPr>
          <a:xfrm>
            <a:off x="-50775" y="25"/>
            <a:ext cx="9194774" cy="6857975"/>
          </a:xfrm>
          <a:prstGeom prst="rect">
            <a:avLst/>
          </a:prstGeom>
          <a:noFill/>
          <a:ln>
            <a:noFill/>
          </a:ln>
        </p:spPr>
      </p:pic>
      <p:sp>
        <p:nvSpPr>
          <p:cNvPr id="392" name="Shape 392"/>
          <p:cNvSpPr txBox="1">
            <a:spLocks noGrp="1"/>
          </p:cNvSpPr>
          <p:nvPr>
            <p:ph type="ctrTitle"/>
          </p:nvPr>
        </p:nvSpPr>
        <p:spPr>
          <a:xfrm>
            <a:off x="5820400" y="1623075"/>
            <a:ext cx="2637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2400" b="0" i="0" u="none" strike="noStrike" cap="none">
                <a:solidFill>
                  <a:schemeClr val="lt1"/>
                </a:solidFill>
                <a:latin typeface="Calibri"/>
                <a:ea typeface="Calibri"/>
                <a:cs typeface="Calibri"/>
                <a:sym typeface="Calibri"/>
              </a:rPr>
              <a:t>GOES-16 ABI L2+ Clear Sky Mask</a:t>
            </a:r>
            <a:br>
              <a:rPr lang="en-US" sz="2400" b="0" i="0" u="none" strike="noStrike" cap="none">
                <a:solidFill>
                  <a:schemeClr val="lt1"/>
                </a:solidFill>
                <a:latin typeface="Calibri"/>
                <a:ea typeface="Calibri"/>
                <a:cs typeface="Calibri"/>
                <a:sym typeface="Calibri"/>
              </a:rPr>
            </a:br>
            <a:r>
              <a:rPr lang="en-US" sz="2400"/>
              <a:t>Provisional</a:t>
            </a:r>
            <a:r>
              <a:rPr lang="en-US" sz="2400" b="0" i="0" u="none" strike="noStrike" cap="none">
                <a:solidFill>
                  <a:schemeClr val="lt1"/>
                </a:solidFill>
                <a:latin typeface="Calibri"/>
                <a:ea typeface="Calibri"/>
                <a:cs typeface="Calibri"/>
                <a:sym typeface="Calibri"/>
              </a:rPr>
              <a:t> PS-PVR</a:t>
            </a:r>
            <a:endParaRPr sz="2400"/>
          </a:p>
        </p:txBody>
      </p:sp>
      <p:sp>
        <p:nvSpPr>
          <p:cNvPr id="393" name="Shape 393"/>
          <p:cNvSpPr txBox="1">
            <a:spLocks noGrp="1"/>
          </p:cNvSpPr>
          <p:nvPr>
            <p:ph type="subTitle" idx="1"/>
          </p:nvPr>
        </p:nvSpPr>
        <p:spPr>
          <a:xfrm>
            <a:off x="5820400" y="3180575"/>
            <a:ext cx="2866500" cy="354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800"/>
              <a:buFont typeface="Arial"/>
              <a:buNone/>
            </a:pPr>
            <a:r>
              <a:rPr lang="en-US" sz="2400">
                <a:solidFill>
                  <a:srgbClr val="FFFF00"/>
                </a:solidFill>
              </a:rPr>
              <a:t>February 16</a:t>
            </a:r>
            <a:r>
              <a:rPr lang="en-US" sz="2400" b="0" i="0" u="none" strike="noStrike" cap="none">
                <a:solidFill>
                  <a:srgbClr val="FFFF00"/>
                </a:solidFill>
                <a:latin typeface="Calibri"/>
                <a:ea typeface="Calibri"/>
                <a:cs typeface="Calibri"/>
                <a:sym typeface="Calibri"/>
              </a:rPr>
              <a:t>, 201</a:t>
            </a:r>
            <a:r>
              <a:rPr lang="en-US" sz="2400">
                <a:solidFill>
                  <a:srgbClr val="FFFF00"/>
                </a:solidFill>
              </a:rPr>
              <a:t>8</a:t>
            </a:r>
            <a:endParaRPr sz="2400">
              <a:solidFill>
                <a:srgbClr val="FFFF00"/>
              </a:solidFill>
            </a:endParaRPr>
          </a:p>
          <a:p>
            <a:pPr marL="0" marR="0" lvl="0" indent="0" algn="ctr" rtl="0">
              <a:lnSpc>
                <a:spcPct val="100000"/>
              </a:lnSpc>
              <a:spcBef>
                <a:spcPts val="0"/>
              </a:spcBef>
              <a:spcAft>
                <a:spcPts val="0"/>
              </a:spcAft>
              <a:buClr>
                <a:srgbClr val="888888"/>
              </a:buClr>
              <a:buSzPts val="800"/>
              <a:buFont typeface="Arial"/>
              <a:buNone/>
            </a:pPr>
            <a:r>
              <a:rPr lang="en-US" sz="2400">
                <a:solidFill>
                  <a:srgbClr val="FFFF00"/>
                </a:solidFill>
              </a:rPr>
              <a:t>GOES-R AWG</a:t>
            </a:r>
            <a:r>
              <a:rPr lang="en-US" sz="2400"/>
              <a:t> </a:t>
            </a:r>
            <a:endParaRPr sz="2400"/>
          </a:p>
          <a:p>
            <a:pPr marL="0" marR="0" lvl="0" indent="0" algn="ctr" rtl="0">
              <a:lnSpc>
                <a:spcPct val="100000"/>
              </a:lnSpc>
              <a:spcBef>
                <a:spcPts val="640"/>
              </a:spcBef>
              <a:spcAft>
                <a:spcPts val="0"/>
              </a:spcAft>
              <a:buClr>
                <a:srgbClr val="888888"/>
              </a:buClr>
              <a:buSzPts val="600"/>
              <a:buFont typeface="Arial"/>
              <a:buNone/>
            </a:pPr>
            <a:endParaRPr sz="1800">
              <a:solidFill>
                <a:srgbClr val="FFFFFF"/>
              </a:solidFill>
            </a:endParaRPr>
          </a:p>
          <a:p>
            <a:pPr marL="0" marR="0" lvl="0" indent="0" algn="ctr" rtl="0">
              <a:lnSpc>
                <a:spcPct val="100000"/>
              </a:lnSpc>
              <a:spcBef>
                <a:spcPts val="640"/>
              </a:spcBef>
              <a:spcAft>
                <a:spcPts val="0"/>
              </a:spcAft>
              <a:buClr>
                <a:srgbClr val="888888"/>
              </a:buClr>
              <a:buSzPts val="600"/>
              <a:buFont typeface="Arial"/>
              <a:buNone/>
            </a:pPr>
            <a:r>
              <a:rPr lang="en-US" sz="1800" b="0" i="0" u="none" strike="noStrike" cap="none">
                <a:solidFill>
                  <a:srgbClr val="FFFFFF"/>
                </a:solidFill>
                <a:latin typeface="Calibri"/>
                <a:ea typeface="Calibri"/>
                <a:cs typeface="Calibri"/>
                <a:sym typeface="Calibri"/>
              </a:rPr>
              <a:t>Andrew Heidinger*, </a:t>
            </a: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600"/>
              <a:buFont typeface="Arial"/>
              <a:buNone/>
            </a:pPr>
            <a:r>
              <a:rPr lang="en-US" sz="1800" b="0" i="0" u="none" strike="noStrike" cap="none">
                <a:solidFill>
                  <a:srgbClr val="FFFFFF"/>
                </a:solidFill>
                <a:latin typeface="Calibri"/>
                <a:ea typeface="Calibri"/>
                <a:cs typeface="Calibri"/>
                <a:sym typeface="Calibri"/>
              </a:rPr>
              <a:t>Denis Botambekov, </a:t>
            </a: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600"/>
              <a:buFont typeface="Arial"/>
              <a:buNone/>
            </a:pPr>
            <a:r>
              <a:rPr lang="en-US" sz="1800" b="0" i="0" u="none" strike="noStrike" cap="none">
                <a:solidFill>
                  <a:srgbClr val="FFFFFF"/>
                </a:solidFill>
                <a:latin typeface="Calibri"/>
                <a:ea typeface="Calibri"/>
                <a:cs typeface="Calibri"/>
                <a:sym typeface="Calibri"/>
              </a:rPr>
              <a:t>Jay Hoffman, William Straka, Steve Wanzong</a:t>
            </a: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600"/>
              <a:buFont typeface="Arial"/>
              <a:buNone/>
            </a:pPr>
            <a:endParaRPr sz="1800">
              <a:solidFill>
                <a:srgbClr val="FFFFFF"/>
              </a:solidFill>
            </a:endParaRPr>
          </a:p>
          <a:p>
            <a:pPr marL="0" marR="0" lvl="0" indent="0" algn="ctr" rtl="0">
              <a:lnSpc>
                <a:spcPct val="100000"/>
              </a:lnSpc>
              <a:spcBef>
                <a:spcPts val="640"/>
              </a:spcBef>
              <a:spcAft>
                <a:spcPts val="0"/>
              </a:spcAft>
              <a:buClr>
                <a:srgbClr val="888888"/>
              </a:buClr>
              <a:buSzPts val="800"/>
              <a:buFont typeface="Arial"/>
              <a:buNone/>
            </a:pPr>
            <a:r>
              <a:rPr lang="en-US" sz="1800" b="0" i="0" u="none" strike="noStrike" cap="none">
                <a:solidFill>
                  <a:srgbClr val="FFFFFF"/>
                </a:solidFill>
                <a:latin typeface="Calibri"/>
                <a:ea typeface="Calibri"/>
                <a:cs typeface="Calibri"/>
                <a:sym typeface="Calibri"/>
              </a:rPr>
              <a:t>NOAA/NESDIS/STAR* </a:t>
            </a: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800"/>
              <a:buFont typeface="Arial"/>
              <a:buNone/>
            </a:pPr>
            <a:r>
              <a:rPr lang="en-US" sz="1800" b="0" i="0" u="none" strike="noStrike" cap="none">
                <a:solidFill>
                  <a:srgbClr val="FFFFFF"/>
                </a:solidFill>
                <a:latin typeface="Calibri"/>
                <a:ea typeface="Calibri"/>
                <a:cs typeface="Calibri"/>
                <a:sym typeface="Calibri"/>
              </a:rPr>
              <a:t>and CIMSS</a:t>
            </a:r>
            <a:endParaRPr sz="1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988075" y="138128"/>
            <a:ext cx="6888300" cy="83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rgbClr val="FF9900"/>
                </a:solidFill>
                <a:latin typeface="Calibri"/>
                <a:ea typeface="Calibri"/>
                <a:cs typeface="Calibri"/>
                <a:sym typeface="Calibri"/>
              </a:rPr>
              <a:t>GOES-16 Data Used in this Review</a:t>
            </a:r>
            <a:endParaRPr>
              <a:solidFill>
                <a:srgbClr val="FF9900"/>
              </a:solidFill>
            </a:endParaRPr>
          </a:p>
        </p:txBody>
      </p:sp>
      <p:sp>
        <p:nvSpPr>
          <p:cNvPr id="482" name="Shape 482"/>
          <p:cNvSpPr txBox="1">
            <a:spLocks noGrp="1"/>
          </p:cNvSpPr>
          <p:nvPr>
            <p:ph type="body" idx="1"/>
          </p:nvPr>
        </p:nvSpPr>
        <p:spPr>
          <a:xfrm>
            <a:off x="227525" y="975125"/>
            <a:ext cx="8764500" cy="5746200"/>
          </a:xfrm>
          <a:prstGeom prst="rect">
            <a:avLst/>
          </a:prstGeom>
          <a:noFill/>
          <a:ln>
            <a:noFill/>
          </a:ln>
        </p:spPr>
        <p:txBody>
          <a:bodyPr spcFirstLastPara="1" wrap="square" lIns="91425" tIns="91425" rIns="91425" bIns="91425" anchor="t" anchorCtr="0">
            <a:noAutofit/>
          </a:bodyPr>
          <a:lstStyle/>
          <a:p>
            <a:pPr marL="457200" marR="0" lvl="0" indent="-177800" algn="l" rtl="0">
              <a:lnSpc>
                <a:spcPct val="100000"/>
              </a:lnSpc>
              <a:spcBef>
                <a:spcPts val="0"/>
              </a:spcBef>
              <a:spcAft>
                <a:spcPts val="0"/>
              </a:spcAft>
              <a:buClr>
                <a:schemeClr val="lt1"/>
              </a:buClr>
              <a:buSzPts val="2400"/>
              <a:buFont typeface="Arial"/>
              <a:buChar char="•"/>
            </a:pPr>
            <a:r>
              <a:rPr lang="en-US" sz="2400"/>
              <a:t>We were advised to wait until January 1, 2018 to begin analysis.</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Time series included data from whole record.</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CALIPSO analysis ACMF used January 2 - January 13, 2018.</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SST analysis used ACMF data from January 12 - January 31.</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MODIS analysis used ACMF data from January 2- February 5.</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SURFRAD analysis used ACMC data from January 12 - February 5.</a:t>
            </a:r>
            <a:endParaRPr sz="2400"/>
          </a:p>
          <a:p>
            <a:pPr marL="0" marR="0" lvl="0" indent="0" algn="l" rtl="0">
              <a:lnSpc>
                <a:spcPct val="100000"/>
              </a:lnSpc>
              <a:spcBef>
                <a:spcPts val="0"/>
              </a:spcBef>
              <a:spcAft>
                <a:spcPts val="0"/>
              </a:spcAft>
              <a:buNone/>
            </a:pPr>
            <a:endParaRPr sz="2400"/>
          </a:p>
          <a:p>
            <a:pPr marL="457200" marR="0" lvl="0" indent="-177800" algn="l" rtl="0">
              <a:lnSpc>
                <a:spcPct val="100000"/>
              </a:lnSpc>
              <a:spcBef>
                <a:spcPts val="0"/>
              </a:spcBef>
              <a:spcAft>
                <a:spcPts val="0"/>
              </a:spcAft>
              <a:buClr>
                <a:schemeClr val="lt1"/>
              </a:buClr>
              <a:buSzPts val="2400"/>
              <a:buFont typeface="Arial"/>
              <a:buChar char="•"/>
            </a:pPr>
            <a:r>
              <a:rPr lang="en-US" sz="2400"/>
              <a:t>CLAVR-x used to provide SDR data and other ancillary data to help display issues.</a:t>
            </a:r>
            <a:endParaRPr sz="2400"/>
          </a:p>
        </p:txBody>
      </p:sp>
      <p:sp>
        <p:nvSpPr>
          <p:cNvPr id="483" name="Shape 4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10</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FF9900"/>
                </a:solidFill>
              </a:rPr>
              <a:t>Provisional Requirements</a:t>
            </a:r>
            <a:endParaRPr>
              <a:solidFill>
                <a:srgbClr val="FF9900"/>
              </a:solidFill>
            </a:endParaRPr>
          </a:p>
        </p:txBody>
      </p:sp>
      <p:sp>
        <p:nvSpPr>
          <p:cNvPr id="490" name="Shape 490"/>
          <p:cNvSpPr txBox="1">
            <a:spLocks noGrp="1"/>
          </p:cNvSpPr>
          <p:nvPr>
            <p:ph type="body" idx="1"/>
          </p:nvPr>
        </p:nvSpPr>
        <p:spPr>
          <a:xfrm>
            <a:off x="457200" y="1236662"/>
            <a:ext cx="8229600" cy="4526100"/>
          </a:xfrm>
          <a:prstGeom prst="rect">
            <a:avLst/>
          </a:prstGeom>
        </p:spPr>
        <p:txBody>
          <a:bodyPr spcFirstLastPara="1" wrap="square" lIns="91425" tIns="91425" rIns="91425" bIns="91425" anchor="t" anchorCtr="0">
            <a:noAutofit/>
          </a:bodyPr>
          <a:lstStyle/>
          <a:p>
            <a:pPr marL="457200" lvl="0" indent="-342900" rtl="0">
              <a:lnSpc>
                <a:spcPct val="115000"/>
              </a:lnSpc>
              <a:spcBef>
                <a:spcPts val="0"/>
              </a:spcBef>
              <a:spcAft>
                <a:spcPts val="0"/>
              </a:spcAft>
              <a:buSzPts val="1800"/>
              <a:buFont typeface="Calibri"/>
              <a:buChar char="•"/>
            </a:pPr>
            <a:r>
              <a:rPr lang="en-US" sz="1800"/>
              <a:t>Accuracy and precision of the CSM product has been assessed over a large and wide range of representative conditions</a:t>
            </a:r>
            <a:endParaRPr sz="1800"/>
          </a:p>
          <a:p>
            <a:pPr marL="0" lvl="0" indent="0" rtl="0">
              <a:lnSpc>
                <a:spcPct val="115000"/>
              </a:lnSpc>
              <a:spcBef>
                <a:spcPts val="0"/>
              </a:spcBef>
              <a:spcAft>
                <a:spcPts val="0"/>
              </a:spcAft>
              <a:buNone/>
            </a:pPr>
            <a:endParaRPr sz="1800"/>
          </a:p>
          <a:p>
            <a:pPr marL="457200" lvl="0" indent="-342900" rtl="0">
              <a:lnSpc>
                <a:spcPct val="115000"/>
              </a:lnSpc>
              <a:spcBef>
                <a:spcPts val="0"/>
              </a:spcBef>
              <a:spcAft>
                <a:spcPts val="0"/>
              </a:spcAft>
              <a:buSzPts val="1800"/>
              <a:buFont typeface="Calibri"/>
              <a:buChar char="•"/>
            </a:pPr>
            <a:r>
              <a:rPr lang="en-US" sz="1800"/>
              <a:t>On a global basis the CSM shall meet all of its documented requirements, including the requirement of 87% correct detection (global requirement), for all modes; note the 87% requirement is only applicable under conditions where the (</a:t>
            </a:r>
            <a:r>
              <a:rPr lang="en-US" sz="1800" strike="sngStrike"/>
              <a:t>solar</a:t>
            </a:r>
            <a:r>
              <a:rPr lang="en-US" sz="1800"/>
              <a:t>) zenith angle is equal or less than 70 degrees.</a:t>
            </a:r>
            <a:endParaRPr sz="1800"/>
          </a:p>
          <a:p>
            <a:pPr marL="0" lvl="0" indent="0" rtl="0">
              <a:lnSpc>
                <a:spcPct val="115000"/>
              </a:lnSpc>
              <a:spcBef>
                <a:spcPts val="0"/>
              </a:spcBef>
              <a:spcAft>
                <a:spcPts val="0"/>
              </a:spcAft>
              <a:buNone/>
            </a:pPr>
            <a:endParaRPr sz="1800"/>
          </a:p>
          <a:p>
            <a:pPr marL="457200" lvl="0" indent="-342900" rtl="0">
              <a:lnSpc>
                <a:spcPct val="115000"/>
              </a:lnSpc>
              <a:spcBef>
                <a:spcPts val="0"/>
              </a:spcBef>
              <a:spcAft>
                <a:spcPts val="0"/>
              </a:spcAft>
              <a:buSzPts val="1800"/>
              <a:buFont typeface="Calibri"/>
              <a:buChar char="•"/>
            </a:pPr>
            <a:r>
              <a:rPr lang="en-US" sz="1800"/>
              <a:t>Remediation strategies are in place for known issues including those identified by downstream users.</a:t>
            </a:r>
            <a:endParaRPr sz="1800"/>
          </a:p>
          <a:p>
            <a:pPr marL="0" lvl="0" indent="0" rtl="0">
              <a:lnSpc>
                <a:spcPct val="115000"/>
              </a:lnSpc>
              <a:spcBef>
                <a:spcPts val="0"/>
              </a:spcBef>
              <a:spcAft>
                <a:spcPts val="0"/>
              </a:spcAft>
              <a:buNone/>
            </a:pPr>
            <a:endParaRPr sz="1800"/>
          </a:p>
          <a:p>
            <a:pPr marL="457200" lvl="0" indent="-342900" rtl="0">
              <a:lnSpc>
                <a:spcPct val="115000"/>
              </a:lnSpc>
              <a:spcBef>
                <a:spcPts val="0"/>
              </a:spcBef>
              <a:spcAft>
                <a:spcPts val="0"/>
              </a:spcAft>
              <a:buSzPts val="1800"/>
              <a:buFont typeface="Calibri"/>
              <a:buChar char="•"/>
            </a:pPr>
            <a:r>
              <a:rPr lang="en-US" sz="1800"/>
              <a:t>Product is ready for potential operational use (user recommendation) and for use in scientific publications.</a:t>
            </a:r>
            <a:endParaRPr sz="1800"/>
          </a:p>
        </p:txBody>
      </p:sp>
      <p:sp>
        <p:nvSpPr>
          <p:cNvPr id="491" name="Shape 49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485900" y="-46038"/>
            <a:ext cx="61722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9900"/>
              </a:buClr>
              <a:buSzPts val="3600"/>
              <a:buFont typeface="Calibri"/>
              <a:buNone/>
            </a:pPr>
            <a:r>
              <a:rPr lang="en-US" sz="3600" b="0" i="0" u="none" strike="noStrike" cap="none">
                <a:solidFill>
                  <a:srgbClr val="FF9900"/>
                </a:solidFill>
                <a:latin typeface="Calibri"/>
                <a:ea typeface="Calibri"/>
                <a:cs typeface="Calibri"/>
                <a:sym typeface="Calibri"/>
              </a:rPr>
              <a:t>Qualitative Success Definitions</a:t>
            </a:r>
            <a:endParaRPr/>
          </a:p>
        </p:txBody>
      </p:sp>
      <p:sp>
        <p:nvSpPr>
          <p:cNvPr id="498" name="Shape 498"/>
          <p:cNvSpPr txBox="1">
            <a:spLocks noGrp="1"/>
          </p:cNvSpPr>
          <p:nvPr>
            <p:ph type="sldNum" idx="12"/>
          </p:nvPr>
        </p:nvSpPr>
        <p:spPr>
          <a:xfrm>
            <a:off x="6057900" y="6356350"/>
            <a:ext cx="16002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
        <p:nvSpPr>
          <p:cNvPr id="499" name="Shape 499"/>
          <p:cNvSpPr txBox="1"/>
          <p:nvPr/>
        </p:nvSpPr>
        <p:spPr>
          <a:xfrm>
            <a:off x="1869919" y="1818050"/>
            <a:ext cx="1429425"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0" i="0" u="none" strike="noStrike" cap="none">
                <a:solidFill>
                  <a:srgbClr val="FFFFFF"/>
                </a:solidFill>
                <a:latin typeface="Calibri"/>
                <a:ea typeface="Calibri"/>
                <a:cs typeface="Calibri"/>
                <a:sym typeface="Calibri"/>
              </a:rPr>
              <a:t>PASSED</a:t>
            </a:r>
            <a:endParaRPr/>
          </a:p>
        </p:txBody>
      </p:sp>
      <p:sp>
        <p:nvSpPr>
          <p:cNvPr id="500" name="Shape 500"/>
          <p:cNvSpPr txBox="1"/>
          <p:nvPr/>
        </p:nvSpPr>
        <p:spPr>
          <a:xfrm>
            <a:off x="1869919" y="4956675"/>
            <a:ext cx="1429425"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0" i="0" u="none" strike="noStrike" cap="none">
                <a:solidFill>
                  <a:srgbClr val="F2F2F2"/>
                </a:solidFill>
                <a:latin typeface="Calibri"/>
                <a:ea typeface="Calibri"/>
                <a:cs typeface="Calibri"/>
                <a:sym typeface="Calibri"/>
              </a:rPr>
              <a:t>FAILED</a:t>
            </a:r>
            <a:endParaRPr/>
          </a:p>
        </p:txBody>
      </p:sp>
      <p:sp>
        <p:nvSpPr>
          <p:cNvPr id="501" name="Shape 501"/>
          <p:cNvSpPr txBox="1"/>
          <p:nvPr/>
        </p:nvSpPr>
        <p:spPr>
          <a:xfrm>
            <a:off x="1334025" y="3398950"/>
            <a:ext cx="2742000" cy="558300"/>
          </a:xfrm>
          <a:prstGeom prst="rect">
            <a:avLst/>
          </a:prstGeom>
          <a:solidFill>
            <a:srgbClr val="F1C23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0" i="0" u="none" strike="noStrike" cap="none">
                <a:solidFill>
                  <a:srgbClr val="F2F2F2"/>
                </a:solidFill>
                <a:latin typeface="Calibri"/>
                <a:ea typeface="Calibri"/>
                <a:cs typeface="Calibri"/>
                <a:sym typeface="Calibri"/>
              </a:rPr>
              <a:t>PARTIAL-PASSED</a:t>
            </a:r>
            <a:endParaRPr/>
          </a:p>
        </p:txBody>
      </p:sp>
      <p:sp>
        <p:nvSpPr>
          <p:cNvPr id="502" name="Shape 502"/>
          <p:cNvSpPr txBox="1"/>
          <p:nvPr/>
        </p:nvSpPr>
        <p:spPr>
          <a:xfrm>
            <a:off x="3440175" y="1717400"/>
            <a:ext cx="4455225" cy="894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800" b="0" i="0" u="none" strike="noStrike" cap="none">
                <a:solidFill>
                  <a:srgbClr val="FFFFFF"/>
                </a:solidFill>
                <a:latin typeface="Arial"/>
                <a:ea typeface="Arial"/>
                <a:cs typeface="Arial"/>
                <a:sym typeface="Arial"/>
              </a:rPr>
              <a:t>No visual artifacts and/or Proportional Correct Detection (PO</a:t>
            </a:r>
            <a:r>
              <a:rPr lang="en-US" sz="1800">
                <a:solidFill>
                  <a:srgbClr val="FFFFFF"/>
                </a:solidFill>
              </a:rPr>
              <a:t>D</a:t>
            </a:r>
            <a:r>
              <a:rPr lang="en-US" sz="1800" b="0" i="0" u="none" strike="noStrike" cap="none">
                <a:solidFill>
                  <a:srgbClr val="FFFFFF"/>
                </a:solidFill>
                <a:latin typeface="Arial"/>
                <a:ea typeface="Arial"/>
                <a:cs typeface="Arial"/>
                <a:sym typeface="Arial"/>
              </a:rPr>
              <a:t>) near or above the specification of 0.87.</a:t>
            </a:r>
            <a:br>
              <a:rPr lang="en-US" sz="1800" b="0" i="0" u="none" strike="noStrike" cap="none">
                <a:solidFill>
                  <a:srgbClr val="FFFFFF"/>
                </a:solidFill>
                <a:latin typeface="Arial"/>
                <a:ea typeface="Arial"/>
                <a:cs typeface="Arial"/>
                <a:sym typeface="Arial"/>
              </a:rPr>
            </a:br>
            <a:endParaRPr/>
          </a:p>
        </p:txBody>
      </p:sp>
      <p:sp>
        <p:nvSpPr>
          <p:cNvPr id="503" name="Shape 503"/>
          <p:cNvSpPr txBox="1"/>
          <p:nvPr/>
        </p:nvSpPr>
        <p:spPr>
          <a:xfrm>
            <a:off x="3345750" y="4874175"/>
            <a:ext cx="4455225" cy="894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800">
                <a:solidFill>
                  <a:srgbClr val="FFFFFF"/>
                </a:solidFill>
              </a:rPr>
              <a:t>POD &lt; 0.8. Cause and solution of performance degradation is unknown.</a:t>
            </a:r>
            <a:endParaRPr/>
          </a:p>
        </p:txBody>
      </p:sp>
      <p:sp>
        <p:nvSpPr>
          <p:cNvPr id="504" name="Shape 504"/>
          <p:cNvSpPr txBox="1"/>
          <p:nvPr/>
        </p:nvSpPr>
        <p:spPr>
          <a:xfrm>
            <a:off x="4142400" y="3337038"/>
            <a:ext cx="3753000" cy="894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800">
                <a:solidFill>
                  <a:srgbClr val="FFFFFF"/>
                </a:solidFill>
              </a:rPr>
              <a:t>POD &gt; 0.8 with or without visual artifacts. Dominant issues are known.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722313"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Analysis of the GOES-R Cloud Mask</a:t>
            </a:r>
            <a:endParaRPr/>
          </a:p>
        </p:txBody>
      </p:sp>
      <p:sp>
        <p:nvSpPr>
          <p:cNvPr id="511" name="Shape 51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Analysis Methods Shown Here</a:t>
            </a:r>
            <a:endParaRPr>
              <a:solidFill>
                <a:srgbClr val="FF9900"/>
              </a:solidFill>
            </a:endParaRPr>
          </a:p>
        </p:txBody>
      </p:sp>
      <p:sp>
        <p:nvSpPr>
          <p:cNvPr id="518" name="Shape 518"/>
          <p:cNvSpPr txBox="1">
            <a:spLocks noGrp="1"/>
          </p:cNvSpPr>
          <p:nvPr>
            <p:ph type="body" idx="1"/>
          </p:nvPr>
        </p:nvSpPr>
        <p:spPr>
          <a:xfrm>
            <a:off x="457200" y="1465275"/>
            <a:ext cx="8471100" cy="45261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a:t>As outlined in the RIMP, we will do the following.</a:t>
            </a:r>
            <a:br>
              <a:rPr lang="en-US"/>
            </a:br>
            <a:endParaRPr/>
          </a:p>
          <a:p>
            <a:pPr marL="457200" lvl="0" indent="-431800" rtl="0">
              <a:spcBef>
                <a:spcPts val="640"/>
              </a:spcBef>
              <a:spcAft>
                <a:spcPts val="0"/>
              </a:spcAft>
              <a:buSzPts val="3200"/>
              <a:buAutoNum type="arabicPeriod"/>
            </a:pPr>
            <a:r>
              <a:rPr lang="en-US"/>
              <a:t>Monitoring Cloud Fraction or ACMF and ACMC.</a:t>
            </a:r>
            <a:endParaRPr/>
          </a:p>
          <a:p>
            <a:pPr marL="457200" lvl="0" indent="-431800" rtl="0">
              <a:spcBef>
                <a:spcPts val="0"/>
              </a:spcBef>
              <a:spcAft>
                <a:spcPts val="0"/>
              </a:spcAft>
              <a:buSzPts val="3200"/>
              <a:buAutoNum type="arabicPeriod"/>
            </a:pPr>
            <a:r>
              <a:rPr lang="en-US"/>
              <a:t>Comparison to NASA CALIPSO/CALIOP</a:t>
            </a:r>
            <a:endParaRPr/>
          </a:p>
          <a:p>
            <a:pPr marL="457200" lvl="0" indent="-431800" rtl="0">
              <a:spcBef>
                <a:spcPts val="0"/>
              </a:spcBef>
              <a:spcAft>
                <a:spcPts val="0"/>
              </a:spcAft>
              <a:buSzPts val="3200"/>
              <a:buAutoNum type="arabicPeriod"/>
            </a:pPr>
            <a:r>
              <a:rPr lang="en-US"/>
              <a:t>Comparison to NASA MODIS Cloud Mask</a:t>
            </a:r>
            <a:endParaRPr/>
          </a:p>
          <a:p>
            <a:pPr marL="457200" lvl="0" indent="-431800" rtl="0">
              <a:spcBef>
                <a:spcPts val="0"/>
              </a:spcBef>
              <a:spcAft>
                <a:spcPts val="0"/>
              </a:spcAft>
              <a:buSzPts val="3200"/>
              <a:buAutoNum type="arabicPeriod"/>
            </a:pPr>
            <a:r>
              <a:rPr lang="en-US"/>
              <a:t>Using fluxes at surface stations (SURFRAD) to diagnose performance.</a:t>
            </a:r>
            <a:endParaRPr/>
          </a:p>
          <a:p>
            <a:pPr marL="457200" lvl="0" indent="-431800">
              <a:spcBef>
                <a:spcPts val="0"/>
              </a:spcBef>
              <a:spcAft>
                <a:spcPts val="0"/>
              </a:spcAft>
              <a:buSzPts val="3200"/>
              <a:buAutoNum type="arabicPeriod"/>
            </a:pPr>
            <a:r>
              <a:rPr lang="en-US"/>
              <a:t>Using SST Biases to diagnose performance.</a:t>
            </a:r>
            <a:endParaRPr/>
          </a:p>
        </p:txBody>
      </p:sp>
      <p:sp>
        <p:nvSpPr>
          <p:cNvPr id="519" name="Shape 51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a:t>Cloud Fraction Monitoring</a:t>
            </a:r>
            <a:endParaRPr/>
          </a:p>
        </p:txBody>
      </p:sp>
      <p:sp>
        <p:nvSpPr>
          <p:cNvPr id="526" name="Shape 5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15</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000">
                <a:solidFill>
                  <a:srgbClr val="FF9900"/>
                </a:solidFill>
              </a:rPr>
              <a:t>Long-term Cloud Fraction Time Series</a:t>
            </a:r>
            <a:endParaRPr sz="3000">
              <a:solidFill>
                <a:srgbClr val="FF9900"/>
              </a:solidFill>
            </a:endParaRPr>
          </a:p>
        </p:txBody>
      </p:sp>
      <p:sp>
        <p:nvSpPr>
          <p:cNvPr id="533" name="Shape 533"/>
          <p:cNvSpPr txBox="1">
            <a:spLocks noGrp="1"/>
          </p:cNvSpPr>
          <p:nvPr>
            <p:ph type="body" idx="1"/>
          </p:nvPr>
        </p:nvSpPr>
        <p:spPr>
          <a:xfrm>
            <a:off x="99675" y="1443625"/>
            <a:ext cx="8816700" cy="7014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Fraction of Cloudy Pixels in GOES-16 (M3 &amp; M4)</a:t>
            </a:r>
            <a:endParaRPr/>
          </a:p>
        </p:txBody>
      </p:sp>
      <p:sp>
        <p:nvSpPr>
          <p:cNvPr id="534" name="Shape 5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16</a:t>
            </a:fld>
            <a:endParaRPr sz="1400" b="0" i="0" u="none" strike="noStrike" cap="none">
              <a:solidFill>
                <a:srgbClr val="FFFFFF"/>
              </a:solidFill>
              <a:latin typeface="Arial"/>
              <a:ea typeface="Arial"/>
              <a:cs typeface="Arial"/>
              <a:sym typeface="Arial"/>
            </a:endParaRPr>
          </a:p>
        </p:txBody>
      </p:sp>
      <p:sp>
        <p:nvSpPr>
          <p:cNvPr id="535" name="Shape 535"/>
          <p:cNvSpPr txBox="1"/>
          <p:nvPr/>
        </p:nvSpPr>
        <p:spPr>
          <a:xfrm>
            <a:off x="6712050" y="3384375"/>
            <a:ext cx="877500" cy="47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CONUS</a:t>
            </a:r>
            <a:endParaRPr/>
          </a:p>
        </p:txBody>
      </p:sp>
      <p:sp>
        <p:nvSpPr>
          <p:cNvPr id="536" name="Shape 536"/>
          <p:cNvSpPr txBox="1"/>
          <p:nvPr/>
        </p:nvSpPr>
        <p:spPr>
          <a:xfrm>
            <a:off x="6994350" y="5624325"/>
            <a:ext cx="595200" cy="41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FD</a:t>
            </a:r>
            <a:endParaRPr/>
          </a:p>
        </p:txBody>
      </p:sp>
      <p:pic>
        <p:nvPicPr>
          <p:cNvPr id="537" name="Shape 537"/>
          <p:cNvPicPr preferRelativeResize="0"/>
          <p:nvPr/>
        </p:nvPicPr>
        <p:blipFill>
          <a:blip r:embed="rId3">
            <a:alphaModFix/>
          </a:blip>
          <a:stretch>
            <a:fillRect/>
          </a:stretch>
        </p:blipFill>
        <p:spPr>
          <a:xfrm>
            <a:off x="-63975" y="2068825"/>
            <a:ext cx="9144000" cy="2286000"/>
          </a:xfrm>
          <a:prstGeom prst="rect">
            <a:avLst/>
          </a:prstGeom>
          <a:noFill/>
          <a:ln>
            <a:noFill/>
          </a:ln>
        </p:spPr>
      </p:pic>
      <p:pic>
        <p:nvPicPr>
          <p:cNvPr id="538" name="Shape 538"/>
          <p:cNvPicPr preferRelativeResize="0"/>
          <p:nvPr/>
        </p:nvPicPr>
        <p:blipFill>
          <a:blip r:embed="rId4">
            <a:alphaModFix/>
          </a:blip>
          <a:stretch>
            <a:fillRect/>
          </a:stretch>
        </p:blipFill>
        <p:spPr>
          <a:xfrm>
            <a:off x="-63975" y="4258100"/>
            <a:ext cx="9144000" cy="2286000"/>
          </a:xfrm>
          <a:prstGeom prst="rect">
            <a:avLst/>
          </a:prstGeom>
          <a:noFill/>
          <a:ln>
            <a:noFill/>
          </a:ln>
        </p:spPr>
      </p:pic>
      <p:cxnSp>
        <p:nvCxnSpPr>
          <p:cNvPr id="539" name="Shape 539"/>
          <p:cNvCxnSpPr/>
          <p:nvPr/>
        </p:nvCxnSpPr>
        <p:spPr>
          <a:xfrm>
            <a:off x="6951950" y="2583500"/>
            <a:ext cx="246600" cy="0"/>
          </a:xfrm>
          <a:prstGeom prst="straightConnector1">
            <a:avLst/>
          </a:prstGeom>
          <a:noFill/>
          <a:ln w="9525" cap="flat" cmpd="sng">
            <a:solidFill>
              <a:srgbClr val="FF0000"/>
            </a:solidFill>
            <a:prstDash val="solid"/>
            <a:round/>
            <a:headEnd type="stealth" w="lg" len="lg"/>
            <a:tailEnd type="triangle" w="lg" len="lg"/>
          </a:ln>
        </p:spPr>
      </p:cxnSp>
      <p:sp>
        <p:nvSpPr>
          <p:cNvPr id="540" name="Shape 540"/>
          <p:cNvSpPr txBox="1"/>
          <p:nvPr/>
        </p:nvSpPr>
        <p:spPr>
          <a:xfrm>
            <a:off x="6777650" y="2278175"/>
            <a:ext cx="5952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0000"/>
                </a:solidFill>
              </a:rPr>
              <a:t>Drift</a:t>
            </a:r>
            <a:endParaRPr>
              <a:solidFill>
                <a:srgbClr val="FF0000"/>
              </a:solidFill>
            </a:endParaRPr>
          </a:p>
        </p:txBody>
      </p:sp>
      <p:cxnSp>
        <p:nvCxnSpPr>
          <p:cNvPr id="541" name="Shape 541"/>
          <p:cNvCxnSpPr/>
          <p:nvPr/>
        </p:nvCxnSpPr>
        <p:spPr>
          <a:xfrm>
            <a:off x="6951950" y="4907500"/>
            <a:ext cx="246600" cy="0"/>
          </a:xfrm>
          <a:prstGeom prst="straightConnector1">
            <a:avLst/>
          </a:prstGeom>
          <a:noFill/>
          <a:ln w="9525" cap="flat" cmpd="sng">
            <a:solidFill>
              <a:srgbClr val="FF0000"/>
            </a:solidFill>
            <a:prstDash val="solid"/>
            <a:round/>
            <a:headEnd type="stealth" w="lg" len="lg"/>
            <a:tailEnd type="triangle" w="lg" len="lg"/>
          </a:ln>
        </p:spPr>
      </p:cxnSp>
      <p:sp>
        <p:nvSpPr>
          <p:cNvPr id="542" name="Shape 542"/>
          <p:cNvSpPr txBox="1"/>
          <p:nvPr/>
        </p:nvSpPr>
        <p:spPr>
          <a:xfrm>
            <a:off x="6777650" y="4602175"/>
            <a:ext cx="5952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0000"/>
                </a:solidFill>
              </a:rPr>
              <a:t>Drift</a:t>
            </a:r>
            <a:endParaRPr>
              <a:solidFill>
                <a:srgbClr val="FF0000"/>
              </a:solidFill>
            </a:endParaRPr>
          </a:p>
        </p:txBody>
      </p:sp>
      <p:sp>
        <p:nvSpPr>
          <p:cNvPr id="543" name="Shape 543"/>
          <p:cNvSpPr txBox="1"/>
          <p:nvPr/>
        </p:nvSpPr>
        <p:spPr>
          <a:xfrm>
            <a:off x="2853550" y="4077006"/>
            <a:ext cx="991800" cy="3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lt1"/>
                </a:solidFill>
              </a:rPr>
              <a:t>ADR 237</a:t>
            </a:r>
            <a:endParaRPr sz="1000">
              <a:solidFill>
                <a:schemeClr val="lt1"/>
              </a:solidFill>
            </a:endParaRPr>
          </a:p>
        </p:txBody>
      </p:sp>
      <p:sp>
        <p:nvSpPr>
          <p:cNvPr id="544" name="Shape 544"/>
          <p:cNvSpPr txBox="1"/>
          <p:nvPr/>
        </p:nvSpPr>
        <p:spPr>
          <a:xfrm>
            <a:off x="3581375" y="4077006"/>
            <a:ext cx="991800" cy="3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lt1"/>
                </a:solidFill>
              </a:rPr>
              <a:t>ADRs 192 and 302</a:t>
            </a:r>
            <a:endParaRPr sz="1000">
              <a:solidFill>
                <a:schemeClr val="lt1"/>
              </a:solidFill>
            </a:endParaRPr>
          </a:p>
        </p:txBody>
      </p:sp>
      <p:sp>
        <p:nvSpPr>
          <p:cNvPr id="545" name="Shape 545"/>
          <p:cNvSpPr txBox="1"/>
          <p:nvPr/>
        </p:nvSpPr>
        <p:spPr>
          <a:xfrm>
            <a:off x="6282050" y="4077006"/>
            <a:ext cx="991800" cy="3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lt1"/>
                </a:solidFill>
              </a:rPr>
              <a:t>ADRs 426 and 465</a:t>
            </a:r>
            <a:endParaRPr sz="1000">
              <a:solidFill>
                <a:schemeClr val="lt1"/>
              </a:solidFill>
            </a:endParaRPr>
          </a:p>
        </p:txBody>
      </p:sp>
      <p:sp>
        <p:nvSpPr>
          <p:cNvPr id="546" name="Shape 546"/>
          <p:cNvSpPr txBox="1"/>
          <p:nvPr/>
        </p:nvSpPr>
        <p:spPr>
          <a:xfrm>
            <a:off x="7200300" y="4077006"/>
            <a:ext cx="991800" cy="3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lt1"/>
                </a:solidFill>
              </a:rPr>
              <a:t>ADR 512</a:t>
            </a:r>
            <a:endParaRPr sz="1000">
              <a:solidFill>
                <a:schemeClr val="lt1"/>
              </a:solidFill>
            </a:endParaRPr>
          </a:p>
        </p:txBody>
      </p:sp>
      <p:grpSp>
        <p:nvGrpSpPr>
          <p:cNvPr id="547" name="Shape 547"/>
          <p:cNvGrpSpPr/>
          <p:nvPr/>
        </p:nvGrpSpPr>
        <p:grpSpPr>
          <a:xfrm>
            <a:off x="3475975" y="2301700"/>
            <a:ext cx="4299500" cy="1573500"/>
            <a:chOff x="3475975" y="2301700"/>
            <a:chExt cx="4299500" cy="1573500"/>
          </a:xfrm>
        </p:grpSpPr>
        <p:cxnSp>
          <p:nvCxnSpPr>
            <p:cNvPr id="548" name="Shape 548"/>
            <p:cNvCxnSpPr/>
            <p:nvPr/>
          </p:nvCxnSpPr>
          <p:spPr>
            <a:xfrm rot="10800000" flipH="1">
              <a:off x="3475975" y="230170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49" name="Shape 549"/>
            <p:cNvCxnSpPr/>
            <p:nvPr/>
          </p:nvCxnSpPr>
          <p:spPr>
            <a:xfrm rot="10800000" flipH="1">
              <a:off x="4080625" y="230170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50" name="Shape 550"/>
            <p:cNvCxnSpPr/>
            <p:nvPr/>
          </p:nvCxnSpPr>
          <p:spPr>
            <a:xfrm rot="10800000" flipH="1">
              <a:off x="6853850" y="230170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51" name="Shape 551"/>
            <p:cNvCxnSpPr/>
            <p:nvPr/>
          </p:nvCxnSpPr>
          <p:spPr>
            <a:xfrm rot="10800000" flipH="1">
              <a:off x="7752075" y="2301700"/>
              <a:ext cx="23400" cy="1573500"/>
            </a:xfrm>
            <a:prstGeom prst="straightConnector1">
              <a:avLst/>
            </a:prstGeom>
            <a:noFill/>
            <a:ln w="9525" cap="flat" cmpd="sng">
              <a:solidFill>
                <a:schemeClr val="lt1"/>
              </a:solidFill>
              <a:prstDash val="solid"/>
              <a:round/>
              <a:headEnd type="none" w="lg" len="lg"/>
              <a:tailEnd type="none" w="lg" len="lg"/>
            </a:ln>
          </p:spPr>
        </p:cxnSp>
      </p:grpSp>
      <p:grpSp>
        <p:nvGrpSpPr>
          <p:cNvPr id="552" name="Shape 552"/>
          <p:cNvGrpSpPr/>
          <p:nvPr/>
        </p:nvGrpSpPr>
        <p:grpSpPr>
          <a:xfrm>
            <a:off x="3475975" y="4501750"/>
            <a:ext cx="4299500" cy="1573500"/>
            <a:chOff x="3475975" y="4501750"/>
            <a:chExt cx="4299500" cy="1573500"/>
          </a:xfrm>
        </p:grpSpPr>
        <p:cxnSp>
          <p:nvCxnSpPr>
            <p:cNvPr id="553" name="Shape 553"/>
            <p:cNvCxnSpPr/>
            <p:nvPr/>
          </p:nvCxnSpPr>
          <p:spPr>
            <a:xfrm rot="10800000" flipH="1">
              <a:off x="3475975" y="450175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54" name="Shape 554"/>
            <p:cNvCxnSpPr/>
            <p:nvPr/>
          </p:nvCxnSpPr>
          <p:spPr>
            <a:xfrm rot="10800000" flipH="1">
              <a:off x="4080625" y="450175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55" name="Shape 555"/>
            <p:cNvCxnSpPr/>
            <p:nvPr/>
          </p:nvCxnSpPr>
          <p:spPr>
            <a:xfrm rot="10800000" flipH="1">
              <a:off x="6853850" y="4501750"/>
              <a:ext cx="23400" cy="1573500"/>
            </a:xfrm>
            <a:prstGeom prst="straightConnector1">
              <a:avLst/>
            </a:prstGeom>
            <a:noFill/>
            <a:ln w="9525" cap="flat" cmpd="sng">
              <a:solidFill>
                <a:schemeClr val="lt1"/>
              </a:solidFill>
              <a:prstDash val="solid"/>
              <a:round/>
              <a:headEnd type="none" w="lg" len="lg"/>
              <a:tailEnd type="none" w="lg" len="lg"/>
            </a:ln>
          </p:spPr>
        </p:cxnSp>
        <p:cxnSp>
          <p:nvCxnSpPr>
            <p:cNvPr id="556" name="Shape 556"/>
            <p:cNvCxnSpPr/>
            <p:nvPr/>
          </p:nvCxnSpPr>
          <p:spPr>
            <a:xfrm rot="10800000" flipH="1">
              <a:off x="7752075" y="4501750"/>
              <a:ext cx="23400" cy="1573500"/>
            </a:xfrm>
            <a:prstGeom prst="straightConnector1">
              <a:avLst/>
            </a:prstGeom>
            <a:noFill/>
            <a:ln w="9525" cap="flat" cmpd="sng">
              <a:solidFill>
                <a:schemeClr val="lt1"/>
              </a:solidFill>
              <a:prstDash val="solid"/>
              <a:round/>
              <a:headEnd type="none" w="lg" len="lg"/>
              <a:tailEnd type="none" w="lg" len="lg"/>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Comparison with the NASA MODIS Cloud Mask</a:t>
            </a:r>
            <a:endParaRPr/>
          </a:p>
        </p:txBody>
      </p:sp>
      <p:sp>
        <p:nvSpPr>
          <p:cNvPr id="563" name="Shape 5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17</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a:solidFill>
                  <a:srgbClr val="FF9900"/>
                </a:solidFill>
              </a:rPr>
              <a:t>Comparisons to NASA MODIS Cloud Mask</a:t>
            </a:r>
            <a:endParaRPr sz="2400">
              <a:solidFill>
                <a:srgbClr val="FF9900"/>
              </a:solidFill>
            </a:endParaRPr>
          </a:p>
        </p:txBody>
      </p:sp>
      <p:sp>
        <p:nvSpPr>
          <p:cNvPr id="570" name="Shape 570"/>
          <p:cNvSpPr txBox="1">
            <a:spLocks noGrp="1"/>
          </p:cNvSpPr>
          <p:nvPr>
            <p:ph type="sldNum" idx="12"/>
          </p:nvPr>
        </p:nvSpPr>
        <p:spPr>
          <a:xfrm>
            <a:off x="67818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18</a:t>
            </a:fld>
            <a:endParaRPr sz="1400">
              <a:latin typeface="Arial"/>
              <a:ea typeface="Arial"/>
              <a:cs typeface="Arial"/>
              <a:sym typeface="Arial"/>
            </a:endParaRPr>
          </a:p>
        </p:txBody>
      </p:sp>
      <p:pic>
        <p:nvPicPr>
          <p:cNvPr id="571" name="Shape 571"/>
          <p:cNvPicPr preferRelativeResize="0"/>
          <p:nvPr/>
        </p:nvPicPr>
        <p:blipFill>
          <a:blip r:embed="rId3">
            <a:alphaModFix/>
          </a:blip>
          <a:stretch>
            <a:fillRect/>
          </a:stretch>
        </p:blipFill>
        <p:spPr>
          <a:xfrm>
            <a:off x="274525" y="2739025"/>
            <a:ext cx="4112700" cy="4112700"/>
          </a:xfrm>
          <a:prstGeom prst="rect">
            <a:avLst/>
          </a:prstGeom>
          <a:noFill/>
          <a:ln>
            <a:noFill/>
          </a:ln>
        </p:spPr>
      </p:pic>
      <p:pic>
        <p:nvPicPr>
          <p:cNvPr id="572" name="Shape 572"/>
          <p:cNvPicPr preferRelativeResize="0"/>
          <p:nvPr/>
        </p:nvPicPr>
        <p:blipFill>
          <a:blip r:embed="rId4">
            <a:alphaModFix/>
          </a:blip>
          <a:stretch>
            <a:fillRect/>
          </a:stretch>
        </p:blipFill>
        <p:spPr>
          <a:xfrm>
            <a:off x="4483250" y="2747900"/>
            <a:ext cx="4094974" cy="4094974"/>
          </a:xfrm>
          <a:prstGeom prst="rect">
            <a:avLst/>
          </a:prstGeom>
          <a:noFill/>
          <a:ln>
            <a:noFill/>
          </a:ln>
        </p:spPr>
      </p:pic>
      <p:sp>
        <p:nvSpPr>
          <p:cNvPr id="573" name="Shape 573"/>
          <p:cNvSpPr txBox="1"/>
          <p:nvPr/>
        </p:nvSpPr>
        <p:spPr>
          <a:xfrm>
            <a:off x="574200" y="995825"/>
            <a:ext cx="7995600" cy="11430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We compared to NASA AQUA/MODIS (MYD36 C6.1) 4-Level Cloud Mask</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January 12 - February 5, 2018</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We mapped GOES-16 into the MODIS Granule.</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Using MODIS as the reference, we computed Percent Correct (POC) and Cloud Fraction DIfference in each Granule.</a:t>
            </a:r>
            <a:endParaRPr>
              <a:solidFill>
                <a:srgbClr val="FFFFFF"/>
              </a:solidFill>
            </a:endParaRPr>
          </a:p>
          <a:p>
            <a:pPr marL="457200" lvl="0" indent="-317500">
              <a:spcBef>
                <a:spcPts val="0"/>
              </a:spcBef>
              <a:spcAft>
                <a:spcPts val="0"/>
              </a:spcAft>
              <a:buClr>
                <a:srgbClr val="FFFFFF"/>
              </a:buClr>
              <a:buSzPts val="1400"/>
              <a:buChar char="●"/>
            </a:pPr>
            <a:r>
              <a:rPr lang="en-US">
                <a:solidFill>
                  <a:srgbClr val="FFFFFF"/>
                </a:solidFill>
              </a:rPr>
              <a:t>Mean MODIS time - Mean GOES-16 time &lt; 6 minutes.</a:t>
            </a:r>
            <a:endParaRPr>
              <a:solidFill>
                <a:srgbClr val="FFFFFF"/>
              </a:solidFill>
            </a:endParaRPr>
          </a:p>
        </p:txBody>
      </p:sp>
      <p:sp>
        <p:nvSpPr>
          <p:cNvPr id="574" name="Shape 574"/>
          <p:cNvSpPr txBox="1"/>
          <p:nvPr/>
        </p:nvSpPr>
        <p:spPr>
          <a:xfrm>
            <a:off x="1490125" y="2405000"/>
            <a:ext cx="1681500" cy="40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i="1">
                <a:solidFill>
                  <a:srgbClr val="FFFFFF"/>
                </a:solidFill>
              </a:rPr>
              <a:t>Daytime Example</a:t>
            </a:r>
            <a:endParaRPr i="1">
              <a:solidFill>
                <a:srgbClr val="FFFFFF"/>
              </a:solidFill>
            </a:endParaRPr>
          </a:p>
        </p:txBody>
      </p:sp>
      <p:sp>
        <p:nvSpPr>
          <p:cNvPr id="575" name="Shape 575"/>
          <p:cNvSpPr txBox="1"/>
          <p:nvPr/>
        </p:nvSpPr>
        <p:spPr>
          <a:xfrm>
            <a:off x="5689988" y="2405000"/>
            <a:ext cx="1681500" cy="404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i="1">
                <a:solidFill>
                  <a:srgbClr val="FFFFFF"/>
                </a:solidFill>
              </a:rPr>
              <a:t>Nighttime Example</a:t>
            </a:r>
            <a:endParaRPr i="1">
              <a:solidFill>
                <a:srgbClr val="FFFFFF"/>
              </a:solidFill>
            </a:endParaRPr>
          </a:p>
        </p:txBody>
      </p:sp>
      <p:sp>
        <p:nvSpPr>
          <p:cNvPr id="576" name="Shape 576"/>
          <p:cNvSpPr txBox="1"/>
          <p:nvPr/>
        </p:nvSpPr>
        <p:spPr>
          <a:xfrm>
            <a:off x="3233775" y="3025025"/>
            <a:ext cx="10710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GOES-16</a:t>
            </a:r>
            <a:endParaRPr>
              <a:solidFill>
                <a:srgbClr val="FF9900"/>
              </a:solidFill>
            </a:endParaRPr>
          </a:p>
        </p:txBody>
      </p:sp>
      <p:sp>
        <p:nvSpPr>
          <p:cNvPr id="577" name="Shape 577"/>
          <p:cNvSpPr txBox="1"/>
          <p:nvPr/>
        </p:nvSpPr>
        <p:spPr>
          <a:xfrm>
            <a:off x="3233775" y="5024625"/>
            <a:ext cx="10710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MODIS</a:t>
            </a:r>
            <a:endParaRPr>
              <a:solidFill>
                <a:srgbClr val="FF99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grpSp>
        <p:nvGrpSpPr>
          <p:cNvPr id="583" name="Shape 583"/>
          <p:cNvGrpSpPr/>
          <p:nvPr/>
        </p:nvGrpSpPr>
        <p:grpSpPr>
          <a:xfrm>
            <a:off x="189450" y="1190063"/>
            <a:ext cx="8765100" cy="3810000"/>
            <a:chOff x="0" y="1096950"/>
            <a:chExt cx="8765100" cy="3810000"/>
          </a:xfrm>
        </p:grpSpPr>
        <p:pic>
          <p:nvPicPr>
            <p:cNvPr id="584" name="Shape 584"/>
            <p:cNvPicPr preferRelativeResize="0"/>
            <p:nvPr/>
          </p:nvPicPr>
          <p:blipFill>
            <a:blip r:embed="rId3">
              <a:alphaModFix/>
            </a:blip>
            <a:stretch>
              <a:fillRect/>
            </a:stretch>
          </p:blipFill>
          <p:spPr>
            <a:xfrm>
              <a:off x="0" y="1096950"/>
              <a:ext cx="4762500" cy="3810000"/>
            </a:xfrm>
            <a:prstGeom prst="rect">
              <a:avLst/>
            </a:prstGeom>
            <a:noFill/>
            <a:ln>
              <a:noFill/>
            </a:ln>
          </p:spPr>
        </p:pic>
        <p:pic>
          <p:nvPicPr>
            <p:cNvPr id="585" name="Shape 585"/>
            <p:cNvPicPr preferRelativeResize="0"/>
            <p:nvPr/>
          </p:nvPicPr>
          <p:blipFill rotWithShape="1">
            <a:blip r:embed="rId4">
              <a:alphaModFix/>
            </a:blip>
            <a:srcRect r="15952"/>
            <a:stretch/>
          </p:blipFill>
          <p:spPr>
            <a:xfrm>
              <a:off x="4762500" y="1096950"/>
              <a:ext cx="4002600" cy="3810000"/>
            </a:xfrm>
            <a:prstGeom prst="rect">
              <a:avLst/>
            </a:prstGeom>
            <a:noFill/>
            <a:ln>
              <a:noFill/>
            </a:ln>
          </p:spPr>
        </p:pic>
      </p:grpSp>
      <p:sp>
        <p:nvSpPr>
          <p:cNvPr id="586" name="Shape 586"/>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Summary of MODIS Comparison</a:t>
            </a:r>
            <a:endParaRPr>
              <a:solidFill>
                <a:srgbClr val="FF9900"/>
              </a:solidFill>
            </a:endParaRPr>
          </a:p>
        </p:txBody>
      </p:sp>
      <p:sp>
        <p:nvSpPr>
          <p:cNvPr id="587" name="Shape 5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19</a:t>
            </a:fld>
            <a:endParaRPr sz="1400">
              <a:latin typeface="Arial"/>
              <a:ea typeface="Arial"/>
              <a:cs typeface="Arial"/>
              <a:sym typeface="Arial"/>
            </a:endParaRPr>
          </a:p>
        </p:txBody>
      </p:sp>
      <p:sp>
        <p:nvSpPr>
          <p:cNvPr id="588" name="Shape 588"/>
          <p:cNvSpPr txBox="1"/>
          <p:nvPr/>
        </p:nvSpPr>
        <p:spPr>
          <a:xfrm>
            <a:off x="3298253" y="922950"/>
            <a:ext cx="30429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FF"/>
                </a:solidFill>
              </a:rPr>
              <a:t>G16 - NASA MODIS Cloud Fraction</a:t>
            </a:r>
            <a:endParaRPr>
              <a:solidFill>
                <a:srgbClr val="FFFFFF"/>
              </a:solidFill>
            </a:endParaRPr>
          </a:p>
        </p:txBody>
      </p:sp>
      <p:sp>
        <p:nvSpPr>
          <p:cNvPr id="589" name="Shape 589"/>
          <p:cNvSpPr txBox="1"/>
          <p:nvPr/>
        </p:nvSpPr>
        <p:spPr>
          <a:xfrm>
            <a:off x="112900" y="1247775"/>
            <a:ext cx="6645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Day</a:t>
            </a:r>
            <a:endParaRPr>
              <a:solidFill>
                <a:srgbClr val="FFFFFF"/>
              </a:solidFill>
            </a:endParaRPr>
          </a:p>
        </p:txBody>
      </p:sp>
      <p:sp>
        <p:nvSpPr>
          <p:cNvPr id="590" name="Shape 590"/>
          <p:cNvSpPr txBox="1"/>
          <p:nvPr/>
        </p:nvSpPr>
        <p:spPr>
          <a:xfrm>
            <a:off x="8151050" y="1288050"/>
            <a:ext cx="6645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Night</a:t>
            </a:r>
            <a:endParaRPr>
              <a:solidFill>
                <a:srgbClr val="FFFFFF"/>
              </a:solidFill>
            </a:endParaRPr>
          </a:p>
        </p:txBody>
      </p:sp>
      <p:graphicFrame>
        <p:nvGraphicFramePr>
          <p:cNvPr id="591" name="Shape 591"/>
          <p:cNvGraphicFramePr/>
          <p:nvPr/>
        </p:nvGraphicFramePr>
        <p:xfrm>
          <a:off x="912050" y="5093175"/>
          <a:ext cx="7239000" cy="1584840"/>
        </p:xfrm>
        <a:graphic>
          <a:graphicData uri="http://schemas.openxmlformats.org/drawingml/2006/table">
            <a:tbl>
              <a:tblPr>
                <a:noFill/>
                <a:tableStyleId>{F9C103E9-34DA-44BB-98E6-2290BE24BCFF}</a:tableStyleId>
              </a:tblPr>
              <a:tblGrid>
                <a:gridCol w="1206500"/>
                <a:gridCol w="1206500"/>
                <a:gridCol w="1206500"/>
                <a:gridCol w="1206500"/>
                <a:gridCol w="1206500"/>
                <a:gridCol w="1206500"/>
              </a:tblGrid>
              <a:tr h="381000">
                <a:tc>
                  <a:txBody>
                    <a:bodyPr/>
                    <a:lstStyle/>
                    <a:p>
                      <a:pPr marL="0" lvl="0" indent="0">
                        <a:spcBef>
                          <a:spcPts val="0"/>
                        </a:spcBef>
                        <a:spcAft>
                          <a:spcPts val="0"/>
                        </a:spcAft>
                        <a:buNone/>
                      </a:pP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Mean POC</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 &gt; Spec</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 CF &lt; 5%</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 CF &lt; 10%</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 CF &lt; 20%</a:t>
                      </a:r>
                      <a:endParaRPr>
                        <a:solidFill>
                          <a:srgbClr val="FFFFFF"/>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Day</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0.87</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51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54</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85</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97</a:t>
                      </a:r>
                      <a:endParaRPr>
                        <a:solidFill>
                          <a:srgbClr val="FFFFFF"/>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Night</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0.82</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31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31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61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92</a:t>
                      </a:r>
                      <a:endParaRPr>
                        <a:solidFill>
                          <a:srgbClr val="FFFFFF"/>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All</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0.84</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40</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41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73</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95</a:t>
                      </a:r>
                      <a:endParaRPr>
                        <a:solidFill>
                          <a:srgbClr val="FFFFFF"/>
                        </a:solidFill>
                      </a:endParaRPr>
                    </a:p>
                  </a:txBody>
                  <a:tcPr marL="91425" marR="91425" marT="91425" marB="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Agenda</a:t>
            </a:r>
            <a:endParaRPr>
              <a:solidFill>
                <a:srgbClr val="FF9900"/>
              </a:solidFill>
            </a:endParaRPr>
          </a:p>
        </p:txBody>
      </p:sp>
      <p:sp>
        <p:nvSpPr>
          <p:cNvPr id="400" name="Shape 400"/>
          <p:cNvSpPr txBox="1">
            <a:spLocks noGrp="1"/>
          </p:cNvSpPr>
          <p:nvPr>
            <p:ph type="body" idx="1"/>
          </p:nvPr>
        </p:nvSpPr>
        <p:spPr>
          <a:xfrm>
            <a:off x="457200" y="1465262"/>
            <a:ext cx="8229600" cy="45259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Products Overview</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PLPT Tests</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PLPT Results</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Product-related WRs and other issues</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Beta Validation Product Maturity Assessment</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Path to </a:t>
            </a:r>
            <a:r>
              <a:rPr lang="en-US"/>
              <a:t>Operational</a:t>
            </a:r>
            <a:endParaRPr/>
          </a:p>
          <a:p>
            <a:pPr marL="0" marR="0" lvl="0" indent="0" algn="l" rtl="0">
              <a:lnSpc>
                <a:spcPct val="100000"/>
              </a:lnSpc>
              <a:spcBef>
                <a:spcPts val="64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Summary and Recommendations</a:t>
            </a:r>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401" name="Shape 40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20</a:t>
            </a:fld>
            <a:endParaRPr sz="1400" b="0" i="0" u="none" strike="noStrike" cap="none">
              <a:solidFill>
                <a:srgbClr val="FFFFFF"/>
              </a:solidFill>
              <a:latin typeface="Arial"/>
              <a:ea typeface="Arial"/>
              <a:cs typeface="Arial"/>
              <a:sym typeface="Arial"/>
            </a:endParaRPr>
          </a:p>
        </p:txBody>
      </p:sp>
      <p:sp>
        <p:nvSpPr>
          <p:cNvPr id="598" name="Shape 598"/>
          <p:cNvSpPr txBox="1"/>
          <p:nvPr/>
        </p:nvSpPr>
        <p:spPr>
          <a:xfrm>
            <a:off x="312125" y="5718350"/>
            <a:ext cx="2115000" cy="459300"/>
          </a:xfrm>
          <a:prstGeom prst="rect">
            <a:avLst/>
          </a:prstGeom>
          <a:solidFill>
            <a:srgbClr val="FF0000"/>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400">
                <a:solidFill>
                  <a:srgbClr val="FFFFFF"/>
                </a:solidFill>
                <a:latin typeface="Calibri"/>
                <a:ea typeface="Calibri"/>
                <a:cs typeface="Calibri"/>
                <a:sym typeface="Calibri"/>
              </a:rPr>
              <a:t>Failed</a:t>
            </a:r>
            <a:endParaRPr sz="2400">
              <a:solidFill>
                <a:srgbClr val="FFFFFF"/>
              </a:solidFill>
            </a:endParaRPr>
          </a:p>
        </p:txBody>
      </p:sp>
      <p:sp>
        <p:nvSpPr>
          <p:cNvPr id="599" name="Shape 599"/>
          <p:cNvSpPr txBox="1"/>
          <p:nvPr/>
        </p:nvSpPr>
        <p:spPr>
          <a:xfrm>
            <a:off x="158750" y="1353425"/>
            <a:ext cx="2861100" cy="3935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2018/004</a:t>
            </a: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07:35 UTC</a:t>
            </a: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Frac Diff = -0.352</a:t>
            </a: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POD = 0.598</a:t>
            </a: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MISS = 0.377</a:t>
            </a:r>
            <a:endParaRPr sz="2800">
              <a:solidFill>
                <a:srgbClr val="FFFFFF"/>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libri"/>
                <a:ea typeface="Calibri"/>
                <a:cs typeface="Calibri"/>
                <a:sym typeface="Calibri"/>
              </a:rPr>
              <a:t>FALSE = 0.025</a:t>
            </a:r>
            <a:endParaRPr sz="2800">
              <a:solidFill>
                <a:schemeClr val="lt1"/>
              </a:solidFill>
              <a:latin typeface="Calibri"/>
              <a:ea typeface="Calibri"/>
              <a:cs typeface="Calibri"/>
              <a:sym typeface="Calibri"/>
            </a:endParaRPr>
          </a:p>
        </p:txBody>
      </p:sp>
      <p:pic>
        <p:nvPicPr>
          <p:cNvPr id="600" name="Shape 600"/>
          <p:cNvPicPr preferRelativeResize="0"/>
          <p:nvPr/>
        </p:nvPicPr>
        <p:blipFill>
          <a:blip r:embed="rId3">
            <a:alphaModFix/>
          </a:blip>
          <a:stretch>
            <a:fillRect/>
          </a:stretch>
        </p:blipFill>
        <p:spPr>
          <a:xfrm>
            <a:off x="3289850" y="1072425"/>
            <a:ext cx="5257800" cy="5257800"/>
          </a:xfrm>
          <a:prstGeom prst="rect">
            <a:avLst/>
          </a:prstGeom>
          <a:noFill/>
          <a:ln>
            <a:noFill/>
          </a:ln>
        </p:spPr>
      </p:pic>
      <p:sp>
        <p:nvSpPr>
          <p:cNvPr id="601" name="Shape 601"/>
          <p:cNvSpPr txBox="1"/>
          <p:nvPr/>
        </p:nvSpPr>
        <p:spPr>
          <a:xfrm>
            <a:off x="1641675" y="429950"/>
            <a:ext cx="5922300" cy="45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rgbClr val="FFFF00"/>
                </a:solidFill>
              </a:rPr>
              <a:t>ABI-MODIS granule showing </a:t>
            </a:r>
            <a:r>
              <a:rPr lang="en-US" sz="2200">
                <a:solidFill>
                  <a:srgbClr val="FF0000"/>
                </a:solidFill>
              </a:rPr>
              <a:t>BAD</a:t>
            </a:r>
            <a:r>
              <a:rPr lang="en-US" sz="2200">
                <a:solidFill>
                  <a:srgbClr val="FFFFFF"/>
                </a:solidFill>
              </a:rPr>
              <a:t> </a:t>
            </a:r>
            <a:r>
              <a:rPr lang="en-US" sz="2200">
                <a:solidFill>
                  <a:srgbClr val="FFFF00"/>
                </a:solidFill>
              </a:rPr>
              <a:t>agreement.</a:t>
            </a:r>
            <a:endParaRPr sz="220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a:solidFill>
                  <a:schemeClr val="lt1"/>
                </a:solidFill>
                <a:latin typeface="Calibri"/>
                <a:ea typeface="Calibri"/>
                <a:cs typeface="Calibri"/>
                <a:sym typeface="Calibri"/>
              </a:rPr>
              <a:t>SST Bias</a:t>
            </a:r>
            <a:endParaRPr/>
          </a:p>
        </p:txBody>
      </p:sp>
      <p:sp>
        <p:nvSpPr>
          <p:cNvPr id="608" name="Shape 6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21</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FFFFFF"/>
                </a:solidFill>
                <a:latin typeface="Arial"/>
                <a:ea typeface="Arial"/>
                <a:cs typeface="Arial"/>
                <a:sym typeface="Arial"/>
              </a:rPr>
              <a:t>22</a:t>
            </a:fld>
            <a:endParaRPr sz="1400" b="0" i="0" u="none" strike="noStrike" cap="none">
              <a:solidFill>
                <a:srgbClr val="FFFFFF"/>
              </a:solidFill>
              <a:latin typeface="Arial"/>
              <a:ea typeface="Arial"/>
              <a:cs typeface="Arial"/>
              <a:sym typeface="Arial"/>
            </a:endParaRPr>
          </a:p>
        </p:txBody>
      </p:sp>
      <p:sp>
        <p:nvSpPr>
          <p:cNvPr id="615" name="Shape 615"/>
          <p:cNvSpPr txBox="1"/>
          <p:nvPr/>
        </p:nvSpPr>
        <p:spPr>
          <a:xfrm>
            <a:off x="179925" y="1150550"/>
            <a:ext cx="5175300" cy="25233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Sea Surface Temperature (SST) is very sensitive to the presence of cloud.</a:t>
            </a:r>
            <a:endParaRPr/>
          </a:p>
          <a:p>
            <a:pPr marL="457200" marR="0" lvl="0" indent="-342900" algn="l" rtl="0">
              <a:lnSpc>
                <a:spcPct val="100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If we compute SST for all pixels, we can compare observed SST to a background SST.</a:t>
            </a:r>
            <a:endParaRPr/>
          </a:p>
          <a:p>
            <a:pPr marL="457200" marR="0" lvl="0" indent="-342900" algn="l" rtl="0">
              <a:lnSpc>
                <a:spcPct val="100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Clear pixels with negative SST biases are likely missed cloud.</a:t>
            </a:r>
            <a:endParaRPr/>
          </a:p>
          <a:p>
            <a:pPr marL="457200" marR="0" lvl="0" indent="-342900" algn="l" rtl="0">
              <a:lnSpc>
                <a:spcPct val="100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Cloudy pixels with small SST biases are likely false cloud.</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6" name="Shape 616"/>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3000"/>
              <a:buFont typeface="Arial"/>
              <a:buNone/>
            </a:pPr>
            <a:r>
              <a:rPr lang="en-US" sz="3000" b="0" i="0" u="none" strike="noStrike" cap="none">
                <a:solidFill>
                  <a:schemeClr val="accent6"/>
                </a:solidFill>
                <a:latin typeface="Arial"/>
                <a:ea typeface="Arial"/>
                <a:cs typeface="Arial"/>
                <a:sym typeface="Arial"/>
              </a:rPr>
              <a:t>SST Comparison Description</a:t>
            </a:r>
            <a:endParaRPr/>
          </a:p>
        </p:txBody>
      </p:sp>
      <p:pic>
        <p:nvPicPr>
          <p:cNvPr id="617" name="Shape 617"/>
          <p:cNvPicPr preferRelativeResize="0"/>
          <p:nvPr/>
        </p:nvPicPr>
        <p:blipFill rotWithShape="1">
          <a:blip r:embed="rId3">
            <a:alphaModFix/>
          </a:blip>
          <a:srcRect l="2526" t="2768" r="2116" b="2110"/>
          <a:stretch/>
        </p:blipFill>
        <p:spPr>
          <a:xfrm>
            <a:off x="5991275" y="3716339"/>
            <a:ext cx="2951700" cy="2943899"/>
          </a:xfrm>
          <a:prstGeom prst="ellipse">
            <a:avLst/>
          </a:prstGeom>
          <a:noFill/>
          <a:ln>
            <a:noFill/>
          </a:ln>
        </p:spPr>
      </p:pic>
      <p:pic>
        <p:nvPicPr>
          <p:cNvPr id="618" name="Shape 618"/>
          <p:cNvPicPr preferRelativeResize="0"/>
          <p:nvPr/>
        </p:nvPicPr>
        <p:blipFill rotWithShape="1">
          <a:blip r:embed="rId4">
            <a:alphaModFix/>
          </a:blip>
          <a:srcRect l="3230" t="3026" r="2827" b="3269"/>
          <a:stretch/>
        </p:blipFill>
        <p:spPr>
          <a:xfrm>
            <a:off x="5938350" y="730039"/>
            <a:ext cx="2951700" cy="2943900"/>
          </a:xfrm>
          <a:prstGeom prst="ellipse">
            <a:avLst/>
          </a:prstGeom>
          <a:noFill/>
          <a:ln>
            <a:noFill/>
          </a:ln>
        </p:spPr>
      </p:pic>
      <p:pic>
        <p:nvPicPr>
          <p:cNvPr id="619" name="Shape 619"/>
          <p:cNvPicPr preferRelativeResize="0"/>
          <p:nvPr/>
        </p:nvPicPr>
        <p:blipFill rotWithShape="1">
          <a:blip r:embed="rId5">
            <a:alphaModFix/>
          </a:blip>
          <a:srcRect/>
          <a:stretch/>
        </p:blipFill>
        <p:spPr>
          <a:xfrm>
            <a:off x="3046576" y="3791912"/>
            <a:ext cx="2951700" cy="2951700"/>
          </a:xfrm>
          <a:prstGeom prst="ellipse">
            <a:avLst/>
          </a:prstGeom>
          <a:noFill/>
          <a:ln>
            <a:noFill/>
          </a:ln>
        </p:spPr>
      </p:pic>
      <p:sp>
        <p:nvSpPr>
          <p:cNvPr id="620" name="Shape 620"/>
          <p:cNvSpPr txBox="1"/>
          <p:nvPr/>
        </p:nvSpPr>
        <p:spPr>
          <a:xfrm>
            <a:off x="77575" y="3716350"/>
            <a:ext cx="2788800" cy="2943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This analysis uses OISST.</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SST computed using </a:t>
            </a:r>
            <a:r>
              <a:rPr lang="en-US" sz="1800">
                <a:solidFill>
                  <a:srgbClr val="FFFFFF"/>
                </a:solidFill>
              </a:rPr>
              <a:t>NL</a:t>
            </a:r>
            <a:r>
              <a:rPr lang="en-US" sz="1800" b="0" i="0" u="none" strike="noStrike" cap="none">
                <a:solidFill>
                  <a:srgbClr val="FFFFFF"/>
                </a:solidFill>
                <a:latin typeface="Arial"/>
                <a:ea typeface="Arial"/>
                <a:cs typeface="Arial"/>
                <a:sym typeface="Arial"/>
              </a:rPr>
              <a:t>SST coefficients trained for this analysis.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a:solidFill>
                  <a:srgbClr val="FFFFFF"/>
                </a:solidFill>
              </a:rPr>
              <a:t>Hourly </a:t>
            </a:r>
            <a:r>
              <a:rPr lang="en-US" sz="1800" b="0" i="0" u="none" strike="noStrike" cap="none">
                <a:solidFill>
                  <a:srgbClr val="FFFFFF"/>
                </a:solidFill>
                <a:latin typeface="Arial"/>
                <a:ea typeface="Arial"/>
                <a:cs typeface="Arial"/>
                <a:sym typeface="Arial"/>
              </a:rPr>
              <a:t>GOES-16 FD for </a:t>
            </a:r>
            <a:r>
              <a:rPr lang="en-US" sz="1800">
                <a:solidFill>
                  <a:srgbClr val="FFFFFF"/>
                </a:solidFill>
              </a:rPr>
              <a:t>January 2018 </a:t>
            </a:r>
            <a:r>
              <a:rPr lang="en-US" sz="1800" b="0" i="0" u="none" strike="noStrike" cap="none">
                <a:solidFill>
                  <a:srgbClr val="FFFFFF"/>
                </a:solidFill>
                <a:latin typeface="Arial"/>
                <a:ea typeface="Arial"/>
                <a:cs typeface="Arial"/>
                <a:sym typeface="Arial"/>
              </a:rPr>
              <a:t> used.</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Not the GOES-16 SST Product.</a:t>
            </a:r>
            <a:endParaRPr/>
          </a:p>
        </p:txBody>
      </p:sp>
      <p:sp>
        <p:nvSpPr>
          <p:cNvPr id="621" name="Shape 621"/>
          <p:cNvSpPr txBox="1"/>
          <p:nvPr/>
        </p:nvSpPr>
        <p:spPr>
          <a:xfrm>
            <a:off x="5474625" y="3306300"/>
            <a:ext cx="15012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SST Unmasked</a:t>
            </a:r>
            <a:endParaRPr/>
          </a:p>
        </p:txBody>
      </p:sp>
      <p:sp>
        <p:nvSpPr>
          <p:cNvPr id="622" name="Shape 622"/>
          <p:cNvSpPr txBox="1"/>
          <p:nvPr/>
        </p:nvSpPr>
        <p:spPr>
          <a:xfrm>
            <a:off x="3046575" y="6356350"/>
            <a:ext cx="8028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OISST</a:t>
            </a:r>
            <a:endParaRPr/>
          </a:p>
        </p:txBody>
      </p:sp>
      <p:sp>
        <p:nvSpPr>
          <p:cNvPr id="623" name="Shape 623"/>
          <p:cNvSpPr txBox="1"/>
          <p:nvPr/>
        </p:nvSpPr>
        <p:spPr>
          <a:xfrm>
            <a:off x="5938350" y="6356350"/>
            <a:ext cx="14145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Masked SST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Shape 629"/>
          <p:cNvPicPr preferRelativeResize="0"/>
          <p:nvPr/>
        </p:nvPicPr>
        <p:blipFill rotWithShape="1">
          <a:blip r:embed="rId3">
            <a:alphaModFix/>
          </a:blip>
          <a:srcRect/>
          <a:stretch/>
        </p:blipFill>
        <p:spPr>
          <a:xfrm>
            <a:off x="6488176" y="1525651"/>
            <a:ext cx="2298900" cy="2292600"/>
          </a:xfrm>
          <a:prstGeom prst="rect">
            <a:avLst/>
          </a:prstGeom>
          <a:noFill/>
          <a:ln>
            <a:noFill/>
          </a:ln>
        </p:spPr>
      </p:pic>
      <p:sp>
        <p:nvSpPr>
          <p:cNvPr id="630" name="Shape 6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FFFFFF"/>
                </a:solidFill>
                <a:latin typeface="Arial"/>
                <a:ea typeface="Arial"/>
                <a:cs typeface="Arial"/>
                <a:sym typeface="Arial"/>
              </a:rPr>
              <a:t>23</a:t>
            </a:fld>
            <a:endParaRPr sz="1400" b="0" i="0" u="none" strike="noStrike" cap="none">
              <a:solidFill>
                <a:srgbClr val="FFFFFF"/>
              </a:solidFill>
              <a:latin typeface="Arial"/>
              <a:ea typeface="Arial"/>
              <a:cs typeface="Arial"/>
              <a:sym typeface="Arial"/>
            </a:endParaRPr>
          </a:p>
        </p:txBody>
      </p:sp>
      <p:sp>
        <p:nvSpPr>
          <p:cNvPr id="631" name="Shape 631"/>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3000"/>
              <a:buFont typeface="Arial"/>
              <a:buNone/>
            </a:pPr>
            <a:r>
              <a:rPr lang="en-US" sz="3000" b="1" i="0" u="none" strike="noStrike" cap="none">
                <a:solidFill>
                  <a:srgbClr val="FF9900"/>
                </a:solidFill>
                <a:latin typeface="Arial"/>
                <a:ea typeface="Arial"/>
                <a:cs typeface="Arial"/>
                <a:sym typeface="Arial"/>
              </a:rPr>
              <a:t>SST Comparison Description</a:t>
            </a:r>
            <a:endParaRPr/>
          </a:p>
        </p:txBody>
      </p:sp>
      <p:pic>
        <p:nvPicPr>
          <p:cNvPr id="632" name="Shape 632"/>
          <p:cNvPicPr preferRelativeResize="0"/>
          <p:nvPr/>
        </p:nvPicPr>
        <p:blipFill rotWithShape="1">
          <a:blip r:embed="rId4">
            <a:alphaModFix/>
          </a:blip>
          <a:srcRect l="2526" t="2768" r="2116" b="2110"/>
          <a:stretch/>
        </p:blipFill>
        <p:spPr>
          <a:xfrm>
            <a:off x="94425" y="1587674"/>
            <a:ext cx="2298900" cy="2292600"/>
          </a:xfrm>
          <a:prstGeom prst="ellipse">
            <a:avLst/>
          </a:prstGeom>
          <a:noFill/>
          <a:ln>
            <a:noFill/>
          </a:ln>
        </p:spPr>
      </p:pic>
      <p:pic>
        <p:nvPicPr>
          <p:cNvPr id="633" name="Shape 633"/>
          <p:cNvPicPr preferRelativeResize="0"/>
          <p:nvPr/>
        </p:nvPicPr>
        <p:blipFill rotWithShape="1">
          <a:blip r:embed="rId5">
            <a:alphaModFix/>
          </a:blip>
          <a:srcRect/>
          <a:stretch/>
        </p:blipFill>
        <p:spPr>
          <a:xfrm>
            <a:off x="3227751" y="4222675"/>
            <a:ext cx="2133600" cy="2133600"/>
          </a:xfrm>
          <a:prstGeom prst="ellipse">
            <a:avLst/>
          </a:prstGeom>
          <a:noFill/>
          <a:ln>
            <a:noFill/>
          </a:ln>
        </p:spPr>
      </p:pic>
      <p:sp>
        <p:nvSpPr>
          <p:cNvPr id="634" name="Shape 634"/>
          <p:cNvSpPr txBox="1"/>
          <p:nvPr/>
        </p:nvSpPr>
        <p:spPr>
          <a:xfrm>
            <a:off x="3000800" y="5959975"/>
            <a:ext cx="8028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OISST</a:t>
            </a:r>
            <a:endParaRPr/>
          </a:p>
        </p:txBody>
      </p:sp>
      <p:sp>
        <p:nvSpPr>
          <p:cNvPr id="635" name="Shape 635"/>
          <p:cNvSpPr txBox="1"/>
          <p:nvPr/>
        </p:nvSpPr>
        <p:spPr>
          <a:xfrm>
            <a:off x="0" y="3708000"/>
            <a:ext cx="18567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Cloud Masked SST</a:t>
            </a:r>
            <a:endParaRPr/>
          </a:p>
        </p:txBody>
      </p:sp>
      <p:cxnSp>
        <p:nvCxnSpPr>
          <p:cNvPr id="636" name="Shape 636"/>
          <p:cNvCxnSpPr/>
          <p:nvPr/>
        </p:nvCxnSpPr>
        <p:spPr>
          <a:xfrm>
            <a:off x="2719350" y="2804400"/>
            <a:ext cx="366600" cy="10200"/>
          </a:xfrm>
          <a:prstGeom prst="straightConnector1">
            <a:avLst/>
          </a:prstGeom>
          <a:noFill/>
          <a:ln w="28575" cap="flat" cmpd="sng">
            <a:solidFill>
              <a:srgbClr val="FFFFFF"/>
            </a:solidFill>
            <a:prstDash val="solid"/>
            <a:round/>
            <a:headEnd type="none" w="med" len="med"/>
            <a:tailEnd type="none" w="med" len="med"/>
          </a:ln>
        </p:spPr>
      </p:cxnSp>
      <p:cxnSp>
        <p:nvCxnSpPr>
          <p:cNvPr id="637" name="Shape 637"/>
          <p:cNvCxnSpPr/>
          <p:nvPr/>
        </p:nvCxnSpPr>
        <p:spPr>
          <a:xfrm>
            <a:off x="5790600" y="2790912"/>
            <a:ext cx="373500" cy="3600"/>
          </a:xfrm>
          <a:prstGeom prst="straightConnector1">
            <a:avLst/>
          </a:prstGeom>
          <a:noFill/>
          <a:ln w="28575" cap="flat" cmpd="sng">
            <a:solidFill>
              <a:srgbClr val="FFFFFF"/>
            </a:solidFill>
            <a:prstDash val="solid"/>
            <a:round/>
            <a:headEnd type="none" w="med" len="med"/>
            <a:tailEnd type="none" w="med" len="med"/>
          </a:ln>
        </p:spPr>
      </p:cxnSp>
      <p:cxnSp>
        <p:nvCxnSpPr>
          <p:cNvPr id="638" name="Shape 638"/>
          <p:cNvCxnSpPr/>
          <p:nvPr/>
        </p:nvCxnSpPr>
        <p:spPr>
          <a:xfrm rot="10800000" flipH="1">
            <a:off x="5790600" y="2549237"/>
            <a:ext cx="356700" cy="3000"/>
          </a:xfrm>
          <a:prstGeom prst="straightConnector1">
            <a:avLst/>
          </a:prstGeom>
          <a:noFill/>
          <a:ln w="28575" cap="flat" cmpd="sng">
            <a:solidFill>
              <a:srgbClr val="FFFFFF"/>
            </a:solidFill>
            <a:prstDash val="solid"/>
            <a:round/>
            <a:headEnd type="none" w="med" len="med"/>
            <a:tailEnd type="none" w="med" len="med"/>
          </a:ln>
        </p:spPr>
      </p:cxnSp>
      <p:pic>
        <p:nvPicPr>
          <p:cNvPr id="639" name="Shape 639"/>
          <p:cNvPicPr preferRelativeResize="0"/>
          <p:nvPr/>
        </p:nvPicPr>
        <p:blipFill rotWithShape="1">
          <a:blip r:embed="rId6">
            <a:alphaModFix/>
          </a:blip>
          <a:srcRect l="3259" t="2967" r="4921" b="2208"/>
          <a:stretch/>
        </p:blipFill>
        <p:spPr>
          <a:xfrm>
            <a:off x="94425" y="4187575"/>
            <a:ext cx="2133600" cy="2203800"/>
          </a:xfrm>
          <a:prstGeom prst="ellipse">
            <a:avLst/>
          </a:prstGeom>
          <a:noFill/>
          <a:ln>
            <a:noFill/>
          </a:ln>
        </p:spPr>
      </p:pic>
      <p:pic>
        <p:nvPicPr>
          <p:cNvPr id="640" name="Shape 640"/>
          <p:cNvPicPr preferRelativeResize="0"/>
          <p:nvPr/>
        </p:nvPicPr>
        <p:blipFill rotWithShape="1">
          <a:blip r:embed="rId5">
            <a:alphaModFix/>
          </a:blip>
          <a:srcRect/>
          <a:stretch/>
        </p:blipFill>
        <p:spPr>
          <a:xfrm>
            <a:off x="3227751" y="1742700"/>
            <a:ext cx="2133600" cy="2133599"/>
          </a:xfrm>
          <a:prstGeom prst="ellipse">
            <a:avLst/>
          </a:prstGeom>
          <a:noFill/>
          <a:ln>
            <a:noFill/>
          </a:ln>
        </p:spPr>
      </p:pic>
      <p:cxnSp>
        <p:nvCxnSpPr>
          <p:cNvPr id="641" name="Shape 641"/>
          <p:cNvCxnSpPr/>
          <p:nvPr/>
        </p:nvCxnSpPr>
        <p:spPr>
          <a:xfrm>
            <a:off x="2634200" y="5284375"/>
            <a:ext cx="366600" cy="10200"/>
          </a:xfrm>
          <a:prstGeom prst="straightConnector1">
            <a:avLst/>
          </a:prstGeom>
          <a:noFill/>
          <a:ln w="28575" cap="flat" cmpd="sng">
            <a:solidFill>
              <a:srgbClr val="FFFFFF"/>
            </a:solidFill>
            <a:prstDash val="solid"/>
            <a:round/>
            <a:headEnd type="none" w="med" len="med"/>
            <a:tailEnd type="none" w="med" len="med"/>
          </a:ln>
        </p:spPr>
      </p:cxnSp>
      <p:cxnSp>
        <p:nvCxnSpPr>
          <p:cNvPr id="642" name="Shape 642"/>
          <p:cNvCxnSpPr/>
          <p:nvPr/>
        </p:nvCxnSpPr>
        <p:spPr>
          <a:xfrm>
            <a:off x="5731825" y="4989700"/>
            <a:ext cx="373500" cy="3600"/>
          </a:xfrm>
          <a:prstGeom prst="straightConnector1">
            <a:avLst/>
          </a:prstGeom>
          <a:noFill/>
          <a:ln w="28575" cap="flat" cmpd="sng">
            <a:solidFill>
              <a:srgbClr val="FFFFFF"/>
            </a:solidFill>
            <a:prstDash val="solid"/>
            <a:round/>
            <a:headEnd type="none" w="med" len="med"/>
            <a:tailEnd type="none" w="med" len="med"/>
          </a:ln>
        </p:spPr>
      </p:cxnSp>
      <p:cxnSp>
        <p:nvCxnSpPr>
          <p:cNvPr id="643" name="Shape 643"/>
          <p:cNvCxnSpPr/>
          <p:nvPr/>
        </p:nvCxnSpPr>
        <p:spPr>
          <a:xfrm rot="10800000" flipH="1">
            <a:off x="5740225" y="5206775"/>
            <a:ext cx="356700" cy="3000"/>
          </a:xfrm>
          <a:prstGeom prst="straightConnector1">
            <a:avLst/>
          </a:prstGeom>
          <a:noFill/>
          <a:ln w="28575" cap="flat" cmpd="sng">
            <a:solidFill>
              <a:srgbClr val="FFFFFF"/>
            </a:solidFill>
            <a:prstDash val="solid"/>
            <a:round/>
            <a:headEnd type="none" w="med" len="med"/>
            <a:tailEnd type="none" w="med" len="med"/>
          </a:ln>
        </p:spPr>
      </p:cxnSp>
      <p:sp>
        <p:nvSpPr>
          <p:cNvPr id="644" name="Shape 644"/>
          <p:cNvSpPr txBox="1"/>
          <p:nvPr/>
        </p:nvSpPr>
        <p:spPr>
          <a:xfrm>
            <a:off x="0" y="6293475"/>
            <a:ext cx="18567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Clear Masked SST</a:t>
            </a:r>
            <a:endParaRPr/>
          </a:p>
        </p:txBody>
      </p:sp>
      <p:sp>
        <p:nvSpPr>
          <p:cNvPr id="645" name="Shape 645"/>
          <p:cNvSpPr txBox="1"/>
          <p:nvPr/>
        </p:nvSpPr>
        <p:spPr>
          <a:xfrm>
            <a:off x="3000800" y="3512175"/>
            <a:ext cx="8028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OISST</a:t>
            </a:r>
            <a:endParaRPr/>
          </a:p>
        </p:txBody>
      </p:sp>
      <p:pic>
        <p:nvPicPr>
          <p:cNvPr id="646" name="Shape 646"/>
          <p:cNvPicPr preferRelativeResize="0"/>
          <p:nvPr/>
        </p:nvPicPr>
        <p:blipFill rotWithShape="1">
          <a:blip r:embed="rId7">
            <a:alphaModFix/>
          </a:blip>
          <a:srcRect/>
          <a:stretch/>
        </p:blipFill>
        <p:spPr>
          <a:xfrm>
            <a:off x="6498850" y="4063825"/>
            <a:ext cx="2298900" cy="2292600"/>
          </a:xfrm>
          <a:prstGeom prst="rect">
            <a:avLst/>
          </a:prstGeom>
          <a:noFill/>
          <a:ln>
            <a:noFill/>
          </a:ln>
        </p:spPr>
      </p:pic>
      <p:sp>
        <p:nvSpPr>
          <p:cNvPr id="647" name="Shape 647"/>
          <p:cNvSpPr txBox="1"/>
          <p:nvPr/>
        </p:nvSpPr>
        <p:spPr>
          <a:xfrm>
            <a:off x="47175" y="1017875"/>
            <a:ext cx="2393400" cy="6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3000"/>
              <a:buFont typeface="Arial"/>
              <a:buNone/>
            </a:pPr>
            <a:r>
              <a:rPr lang="en-US" sz="3000" b="1" i="0" u="none" strike="noStrike" cap="none">
                <a:solidFill>
                  <a:srgbClr val="FF9900"/>
                </a:solidFill>
                <a:latin typeface="Arial"/>
                <a:ea typeface="Arial"/>
                <a:cs typeface="Arial"/>
                <a:sym typeface="Arial"/>
              </a:rPr>
              <a:t>O </a:t>
            </a:r>
            <a:r>
              <a:rPr lang="en-US" sz="1800" b="1" i="0" u="none" strike="noStrike" cap="none">
                <a:solidFill>
                  <a:srgbClr val="FF9900"/>
                </a:solidFill>
                <a:latin typeface="Arial"/>
                <a:ea typeface="Arial"/>
                <a:cs typeface="Arial"/>
                <a:sym typeface="Arial"/>
              </a:rPr>
              <a:t>(observations)</a:t>
            </a:r>
            <a:endParaRPr/>
          </a:p>
        </p:txBody>
      </p:sp>
      <p:sp>
        <p:nvSpPr>
          <p:cNvPr id="648" name="Shape 648"/>
          <p:cNvSpPr txBox="1"/>
          <p:nvPr/>
        </p:nvSpPr>
        <p:spPr>
          <a:xfrm>
            <a:off x="3070350" y="1017875"/>
            <a:ext cx="2393400" cy="6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3000"/>
              <a:buFont typeface="Arial"/>
              <a:buNone/>
            </a:pPr>
            <a:r>
              <a:rPr lang="en-US" sz="3000" b="1" i="0" u="none" strike="noStrike" cap="none">
                <a:solidFill>
                  <a:srgbClr val="FF9900"/>
                </a:solidFill>
                <a:latin typeface="Arial"/>
                <a:ea typeface="Arial"/>
                <a:cs typeface="Arial"/>
                <a:sym typeface="Arial"/>
              </a:rPr>
              <a:t>B </a:t>
            </a:r>
            <a:r>
              <a:rPr lang="en-US" sz="1800" b="1" i="0" u="none" strike="noStrike" cap="none">
                <a:solidFill>
                  <a:srgbClr val="FF9900"/>
                </a:solidFill>
                <a:latin typeface="Arial"/>
                <a:ea typeface="Arial"/>
                <a:cs typeface="Arial"/>
                <a:sym typeface="Arial"/>
              </a:rPr>
              <a:t>(background)</a:t>
            </a:r>
            <a:endParaRPr/>
          </a:p>
        </p:txBody>
      </p:sp>
      <p:sp>
        <p:nvSpPr>
          <p:cNvPr id="649" name="Shape 649"/>
          <p:cNvSpPr txBox="1"/>
          <p:nvPr/>
        </p:nvSpPr>
        <p:spPr>
          <a:xfrm>
            <a:off x="6684725" y="912075"/>
            <a:ext cx="2393400" cy="6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3000"/>
              <a:buFont typeface="Arial"/>
              <a:buNone/>
            </a:pPr>
            <a:r>
              <a:rPr lang="en-US" sz="3000" b="1" i="0" u="none" strike="noStrike" cap="none">
                <a:solidFill>
                  <a:srgbClr val="FF9900"/>
                </a:solidFill>
                <a:latin typeface="Arial"/>
                <a:ea typeface="Arial"/>
                <a:cs typeface="Arial"/>
                <a:sym typeface="Arial"/>
              </a:rPr>
              <a:t>O-B </a:t>
            </a:r>
            <a:r>
              <a:rPr lang="en-US" sz="1800" b="1" i="0" u="none" strike="noStrike" cap="none">
                <a:solidFill>
                  <a:srgbClr val="FF9900"/>
                </a:solidFill>
                <a:latin typeface="Arial"/>
                <a:ea typeface="Arial"/>
                <a:cs typeface="Arial"/>
                <a:sym typeface="Arial"/>
              </a:rPr>
              <a:t>(bias)</a:t>
            </a:r>
            <a:endParaRPr/>
          </a:p>
        </p:txBody>
      </p:sp>
      <p:sp>
        <p:nvSpPr>
          <p:cNvPr id="650" name="Shape 650"/>
          <p:cNvSpPr txBox="1"/>
          <p:nvPr/>
        </p:nvSpPr>
        <p:spPr>
          <a:xfrm>
            <a:off x="6927336" y="4085892"/>
            <a:ext cx="1441800" cy="41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3000"/>
              <a:buFont typeface="Arial"/>
              <a:buNone/>
            </a:pPr>
            <a:r>
              <a:rPr lang="en-US" sz="3000" b="0" i="0" u="none" strike="noStrike" cap="none">
                <a:solidFill>
                  <a:schemeClr val="accent6"/>
                </a:solidFill>
                <a:latin typeface="Arial"/>
                <a:ea typeface="Arial"/>
                <a:cs typeface="Arial"/>
                <a:sym typeface="Arial"/>
              </a:rPr>
              <a:t>Cloudy</a:t>
            </a:r>
            <a:endParaRPr/>
          </a:p>
        </p:txBody>
      </p:sp>
      <p:sp>
        <p:nvSpPr>
          <p:cNvPr id="651" name="Shape 651"/>
          <p:cNvSpPr txBox="1"/>
          <p:nvPr/>
        </p:nvSpPr>
        <p:spPr>
          <a:xfrm>
            <a:off x="6971199" y="1584475"/>
            <a:ext cx="1280400" cy="5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3000"/>
              <a:buFont typeface="Arial"/>
              <a:buNone/>
            </a:pPr>
            <a:r>
              <a:rPr lang="en-US" sz="3000" b="0" i="0" u="none" strike="noStrike" cap="none">
                <a:solidFill>
                  <a:schemeClr val="accent6"/>
                </a:solidFill>
                <a:latin typeface="Arial"/>
                <a:ea typeface="Arial"/>
                <a:cs typeface="Arial"/>
                <a:sym typeface="Arial"/>
              </a:rPr>
              <a:t>Clear</a:t>
            </a:r>
            <a:endParaRPr/>
          </a:p>
        </p:txBody>
      </p:sp>
      <p:sp>
        <p:nvSpPr>
          <p:cNvPr id="652" name="Shape 652"/>
          <p:cNvSpPr txBox="1"/>
          <p:nvPr/>
        </p:nvSpPr>
        <p:spPr>
          <a:xfrm>
            <a:off x="6967294" y="5035263"/>
            <a:ext cx="1216800" cy="34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false cloud(?)</a:t>
            </a:r>
            <a:endParaRPr/>
          </a:p>
        </p:txBody>
      </p:sp>
      <p:cxnSp>
        <p:nvCxnSpPr>
          <p:cNvPr id="653" name="Shape 653"/>
          <p:cNvCxnSpPr>
            <a:stCxn id="652" idx="2"/>
          </p:cNvCxnSpPr>
          <p:nvPr/>
        </p:nvCxnSpPr>
        <p:spPr>
          <a:xfrm>
            <a:off x="7575694" y="5385063"/>
            <a:ext cx="485100" cy="588900"/>
          </a:xfrm>
          <a:prstGeom prst="straightConnector1">
            <a:avLst/>
          </a:prstGeom>
          <a:noFill/>
          <a:ln w="9525" cap="flat" cmpd="sng">
            <a:solidFill>
              <a:schemeClr val="dk2"/>
            </a:solidFill>
            <a:prstDash val="solid"/>
            <a:round/>
            <a:headEnd type="none" w="med" len="med"/>
            <a:tailEnd type="triangle" w="lg" len="lg"/>
          </a:ln>
        </p:spPr>
      </p:cxnSp>
      <p:sp>
        <p:nvSpPr>
          <p:cNvPr id="654" name="Shape 654"/>
          <p:cNvSpPr txBox="1"/>
          <p:nvPr/>
        </p:nvSpPr>
        <p:spPr>
          <a:xfrm>
            <a:off x="6852197" y="2676102"/>
            <a:ext cx="1205100" cy="34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missed cloud</a:t>
            </a:r>
            <a:endParaRPr/>
          </a:p>
        </p:txBody>
      </p:sp>
      <p:cxnSp>
        <p:nvCxnSpPr>
          <p:cNvPr id="655" name="Shape 655"/>
          <p:cNvCxnSpPr>
            <a:stCxn id="654" idx="2"/>
          </p:cNvCxnSpPr>
          <p:nvPr/>
        </p:nvCxnSpPr>
        <p:spPr>
          <a:xfrm>
            <a:off x="7454747" y="3022602"/>
            <a:ext cx="475800" cy="432900"/>
          </a:xfrm>
          <a:prstGeom prst="straightConnector1">
            <a:avLst/>
          </a:prstGeom>
          <a:noFill/>
          <a:ln w="9525" cap="flat" cmpd="sng">
            <a:solidFill>
              <a:schemeClr val="dk2"/>
            </a:solidFill>
            <a:prstDash val="solid"/>
            <a:round/>
            <a:headEnd type="none" w="med" len="med"/>
            <a:tailEnd type="triangle" w="lg" len="lg"/>
          </a:ln>
        </p:spPr>
      </p:cxnSp>
      <p:sp>
        <p:nvSpPr>
          <p:cNvPr id="656" name="Shape 656"/>
          <p:cNvSpPr txBox="1"/>
          <p:nvPr/>
        </p:nvSpPr>
        <p:spPr>
          <a:xfrm>
            <a:off x="6922688" y="2197920"/>
            <a:ext cx="9120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Arial"/>
                <a:ea typeface="Arial"/>
                <a:cs typeface="Arial"/>
                <a:sym typeface="Arial"/>
              </a:rPr>
              <a:t>-2 K threshold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2400"/>
              <a:buFont typeface="Calibri"/>
              <a:buNone/>
            </a:pPr>
            <a:r>
              <a:rPr lang="en-US" sz="2400" b="0" i="0" u="none" strike="noStrike" cap="none">
                <a:solidFill>
                  <a:schemeClr val="accent6"/>
                </a:solidFill>
                <a:latin typeface="Calibri"/>
                <a:ea typeface="Calibri"/>
                <a:cs typeface="Calibri"/>
                <a:sym typeface="Calibri"/>
              </a:rPr>
              <a:t>Cloud Mask Performance for Day Time</a:t>
            </a:r>
            <a:endParaRPr/>
          </a:p>
        </p:txBody>
      </p:sp>
      <p:sp>
        <p:nvSpPr>
          <p:cNvPr id="663" name="Shape 663"/>
          <p:cNvSpPr txBox="1">
            <a:spLocks noGrp="1"/>
          </p:cNvSpPr>
          <p:nvPr>
            <p:ph type="body" idx="1"/>
          </p:nvPr>
        </p:nvSpPr>
        <p:spPr>
          <a:xfrm>
            <a:off x="123750" y="1096950"/>
            <a:ext cx="3906600" cy="5624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Solid line is the SST Bias distribution for clear pixels.</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Dashed line is the SST Bias distribution for cloudy pixels.</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Vertical line shows a bias of -2 K. A guess at the threshold for cloud contamination.</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Clear pixels to the left of this line are considered missed cloud.</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Cloudy pixels to the right of this line are considered false clouds.</a:t>
            </a:r>
            <a:endParaRPr sz="1800"/>
          </a:p>
          <a:p>
            <a:pPr marL="0" marR="0" lvl="0" indent="0" algn="l" rtl="0">
              <a:lnSpc>
                <a:spcPct val="100000"/>
              </a:lnSpc>
              <a:spcBef>
                <a:spcPts val="0"/>
              </a:spcBef>
              <a:spcAft>
                <a:spcPts val="0"/>
              </a:spcAft>
              <a:buNone/>
            </a:pPr>
            <a:endParaRPr sz="1800"/>
          </a:p>
          <a:p>
            <a:pPr marL="457200" marR="0" lvl="0" indent="-342900" algn="l" rtl="0">
              <a:lnSpc>
                <a:spcPct val="100000"/>
              </a:lnSpc>
              <a:spcBef>
                <a:spcPts val="0"/>
              </a:spcBef>
              <a:spcAft>
                <a:spcPts val="0"/>
              </a:spcAft>
              <a:buClr>
                <a:schemeClr val="lt1"/>
              </a:buClr>
              <a:buSzPts val="1800"/>
              <a:buFont typeface="Arial"/>
              <a:buChar char="•"/>
            </a:pPr>
            <a:r>
              <a:rPr lang="en-US" sz="1800"/>
              <a:t>Fix of 0.65 micron reflectance threshold improved this over Beta.</a:t>
            </a:r>
            <a:endParaRPr sz="1800"/>
          </a:p>
          <a:p>
            <a:pPr marL="0" marR="0" lvl="0" indent="0" algn="l" rtl="0">
              <a:lnSpc>
                <a:spcPct val="100000"/>
              </a:lnSpc>
              <a:spcBef>
                <a:spcPts val="0"/>
              </a:spcBef>
              <a:spcAft>
                <a:spcPts val="0"/>
              </a:spcAft>
              <a:buNone/>
            </a:pPr>
            <a:endParaRPr sz="1800"/>
          </a:p>
        </p:txBody>
      </p:sp>
      <p:sp>
        <p:nvSpPr>
          <p:cNvPr id="664" name="Shape 6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24</a:t>
            </a:fld>
            <a:endParaRPr sz="1400" b="0" i="0" u="none" strike="noStrike" cap="none">
              <a:solidFill>
                <a:srgbClr val="FFFFFF"/>
              </a:solidFill>
              <a:latin typeface="Arial"/>
              <a:ea typeface="Arial"/>
              <a:cs typeface="Arial"/>
              <a:sym typeface="Arial"/>
            </a:endParaRPr>
          </a:p>
        </p:txBody>
      </p:sp>
      <p:sp>
        <p:nvSpPr>
          <p:cNvPr id="665" name="Shape 665"/>
          <p:cNvSpPr txBox="1"/>
          <p:nvPr/>
        </p:nvSpPr>
        <p:spPr>
          <a:xfrm>
            <a:off x="6001484" y="6338803"/>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666" name="Shape 666"/>
          <p:cNvPicPr preferRelativeResize="0"/>
          <p:nvPr/>
        </p:nvPicPr>
        <p:blipFill>
          <a:blip r:embed="rId3">
            <a:alphaModFix/>
          </a:blip>
          <a:stretch>
            <a:fillRect/>
          </a:stretch>
        </p:blipFill>
        <p:spPr>
          <a:xfrm>
            <a:off x="4401075" y="1390435"/>
            <a:ext cx="3973800" cy="3973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Beta to Provisional Comparison</a:t>
            </a:r>
            <a:endParaRPr/>
          </a:p>
        </p:txBody>
      </p:sp>
      <p:sp>
        <p:nvSpPr>
          <p:cNvPr id="673" name="Shape 673"/>
          <p:cNvSpPr txBox="1">
            <a:spLocks noGrp="1"/>
          </p:cNvSpPr>
          <p:nvPr>
            <p:ph type="body" idx="1"/>
          </p:nvPr>
        </p:nvSpPr>
        <p:spPr>
          <a:xfrm>
            <a:off x="394150" y="1034935"/>
            <a:ext cx="8229600" cy="7344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sz="2400">
                <a:solidFill>
                  <a:srgbClr val="FF9900"/>
                </a:solidFill>
              </a:rPr>
              <a:t>“Day” shows an Improvement from 0.81 to 0.91 in POD (or PC)</a:t>
            </a:r>
            <a:endParaRPr sz="2400">
              <a:solidFill>
                <a:srgbClr val="FF9900"/>
              </a:solidFill>
            </a:endParaRPr>
          </a:p>
          <a:p>
            <a:pPr marL="0" lvl="0" indent="0" rtl="0">
              <a:spcBef>
                <a:spcPts val="640"/>
              </a:spcBef>
              <a:spcAft>
                <a:spcPts val="0"/>
              </a:spcAft>
              <a:buNone/>
            </a:pPr>
            <a:r>
              <a:rPr lang="en-US" sz="2400">
                <a:solidFill>
                  <a:srgbClr val="FF9900"/>
                </a:solidFill>
              </a:rPr>
              <a:t>Multiple Issues Addressed (White sky albedo and Calibration)</a:t>
            </a:r>
            <a:endParaRPr sz="2400">
              <a:solidFill>
                <a:srgbClr val="FF9900"/>
              </a:solidFill>
            </a:endParaRPr>
          </a:p>
        </p:txBody>
      </p:sp>
      <p:sp>
        <p:nvSpPr>
          <p:cNvPr id="674" name="Shape 67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25</a:t>
            </a:fld>
            <a:endParaRPr sz="1400">
              <a:latin typeface="Arial"/>
              <a:ea typeface="Arial"/>
              <a:cs typeface="Arial"/>
              <a:sym typeface="Arial"/>
            </a:endParaRPr>
          </a:p>
        </p:txBody>
      </p:sp>
      <p:sp>
        <p:nvSpPr>
          <p:cNvPr id="675" name="Shape 675"/>
          <p:cNvSpPr/>
          <p:nvPr/>
        </p:nvSpPr>
        <p:spPr>
          <a:xfrm>
            <a:off x="2796375" y="6093475"/>
            <a:ext cx="3976500" cy="734400"/>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76" name="Shape 676" descr="Screen Shot 2017-03-30 at 9.30.08 PM.png"/>
          <p:cNvPicPr preferRelativeResize="0"/>
          <p:nvPr/>
        </p:nvPicPr>
        <p:blipFill rotWithShape="1">
          <a:blip r:embed="rId3">
            <a:alphaModFix/>
          </a:blip>
          <a:srcRect l="5710" t="6622" r="2630" b="2027"/>
          <a:stretch/>
        </p:blipFill>
        <p:spPr>
          <a:xfrm>
            <a:off x="394150" y="2112312"/>
            <a:ext cx="3851960" cy="3976526"/>
          </a:xfrm>
          <a:prstGeom prst="rect">
            <a:avLst/>
          </a:prstGeom>
          <a:noFill/>
          <a:ln>
            <a:noFill/>
          </a:ln>
        </p:spPr>
      </p:pic>
      <p:pic>
        <p:nvPicPr>
          <p:cNvPr id="677" name="Shape 677"/>
          <p:cNvPicPr preferRelativeResize="0"/>
          <p:nvPr/>
        </p:nvPicPr>
        <p:blipFill>
          <a:blip r:embed="rId4">
            <a:alphaModFix/>
          </a:blip>
          <a:stretch>
            <a:fillRect/>
          </a:stretch>
        </p:blipFill>
        <p:spPr>
          <a:xfrm>
            <a:off x="4710300" y="2088452"/>
            <a:ext cx="3976500" cy="3976521"/>
          </a:xfrm>
          <a:prstGeom prst="rect">
            <a:avLst/>
          </a:prstGeom>
          <a:noFill/>
          <a:ln>
            <a:noFill/>
          </a:ln>
        </p:spPr>
      </p:pic>
      <p:sp>
        <p:nvSpPr>
          <p:cNvPr id="678" name="Shape 678"/>
          <p:cNvSpPr txBox="1"/>
          <p:nvPr/>
        </p:nvSpPr>
        <p:spPr>
          <a:xfrm>
            <a:off x="1215875" y="4304150"/>
            <a:ext cx="5529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Beta</a:t>
            </a:r>
            <a:endParaRPr>
              <a:solidFill>
                <a:srgbClr val="FF9900"/>
              </a:solidFill>
            </a:endParaRPr>
          </a:p>
        </p:txBody>
      </p:sp>
      <p:sp>
        <p:nvSpPr>
          <p:cNvPr id="679" name="Shape 679"/>
          <p:cNvSpPr txBox="1"/>
          <p:nvPr/>
        </p:nvSpPr>
        <p:spPr>
          <a:xfrm>
            <a:off x="5706700" y="4588000"/>
            <a:ext cx="11766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Provisional</a:t>
            </a:r>
            <a:endParaRPr>
              <a:solidFill>
                <a:srgbClr val="FF99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Beta to Provisional Comparison</a:t>
            </a:r>
            <a:endParaRPr/>
          </a:p>
        </p:txBody>
      </p:sp>
      <p:sp>
        <p:nvSpPr>
          <p:cNvPr id="686" name="Shape 686"/>
          <p:cNvSpPr txBox="1">
            <a:spLocks noGrp="1"/>
          </p:cNvSpPr>
          <p:nvPr>
            <p:ph type="body" idx="1"/>
          </p:nvPr>
        </p:nvSpPr>
        <p:spPr>
          <a:xfrm>
            <a:off x="457200" y="1096960"/>
            <a:ext cx="8229600" cy="7344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sz="2400">
                <a:solidFill>
                  <a:srgbClr val="FF9900"/>
                </a:solidFill>
              </a:rPr>
              <a:t>Night shows an Improvement from 0.87 to 0.91 in POD (or PC)</a:t>
            </a:r>
            <a:endParaRPr sz="2400">
              <a:solidFill>
                <a:srgbClr val="FF9900"/>
              </a:solidFill>
            </a:endParaRPr>
          </a:p>
        </p:txBody>
      </p:sp>
      <p:sp>
        <p:nvSpPr>
          <p:cNvPr id="687" name="Shape 6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26</a:t>
            </a:fld>
            <a:endParaRPr sz="1400">
              <a:latin typeface="Arial"/>
              <a:ea typeface="Arial"/>
              <a:cs typeface="Arial"/>
              <a:sym typeface="Arial"/>
            </a:endParaRPr>
          </a:p>
        </p:txBody>
      </p:sp>
      <p:pic>
        <p:nvPicPr>
          <p:cNvPr id="688" name="Shape 688" descr="Screen Shot 2017-03-30 at 9.29.02 PM.png"/>
          <p:cNvPicPr preferRelativeResize="0"/>
          <p:nvPr/>
        </p:nvPicPr>
        <p:blipFill rotWithShape="1">
          <a:blip r:embed="rId3">
            <a:alphaModFix/>
          </a:blip>
          <a:srcRect l="5694" t="8080" r="3347" b="1740"/>
          <a:stretch/>
        </p:blipFill>
        <p:spPr>
          <a:xfrm>
            <a:off x="612675" y="1983750"/>
            <a:ext cx="3973863" cy="4081250"/>
          </a:xfrm>
          <a:prstGeom prst="rect">
            <a:avLst/>
          </a:prstGeom>
          <a:noFill/>
          <a:ln>
            <a:noFill/>
          </a:ln>
        </p:spPr>
      </p:pic>
      <p:pic>
        <p:nvPicPr>
          <p:cNvPr id="689" name="Shape 689"/>
          <p:cNvPicPr preferRelativeResize="0"/>
          <p:nvPr/>
        </p:nvPicPr>
        <p:blipFill>
          <a:blip r:embed="rId4">
            <a:alphaModFix/>
          </a:blip>
          <a:stretch>
            <a:fillRect/>
          </a:stretch>
        </p:blipFill>
        <p:spPr>
          <a:xfrm>
            <a:off x="4958076" y="1983760"/>
            <a:ext cx="4033524" cy="4033524"/>
          </a:xfrm>
          <a:prstGeom prst="rect">
            <a:avLst/>
          </a:prstGeom>
          <a:noFill/>
          <a:ln>
            <a:noFill/>
          </a:ln>
        </p:spPr>
      </p:pic>
      <p:sp>
        <p:nvSpPr>
          <p:cNvPr id="690" name="Shape 690"/>
          <p:cNvSpPr/>
          <p:nvPr/>
        </p:nvSpPr>
        <p:spPr>
          <a:xfrm>
            <a:off x="2796375" y="6017275"/>
            <a:ext cx="3976500" cy="734400"/>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1" name="Shape 691"/>
          <p:cNvSpPr txBox="1"/>
          <p:nvPr/>
        </p:nvSpPr>
        <p:spPr>
          <a:xfrm>
            <a:off x="1515100" y="4244100"/>
            <a:ext cx="5529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Beta</a:t>
            </a:r>
            <a:endParaRPr>
              <a:solidFill>
                <a:srgbClr val="FF9900"/>
              </a:solidFill>
            </a:endParaRPr>
          </a:p>
        </p:txBody>
      </p:sp>
      <p:sp>
        <p:nvSpPr>
          <p:cNvPr id="692" name="Shape 692"/>
          <p:cNvSpPr txBox="1"/>
          <p:nvPr/>
        </p:nvSpPr>
        <p:spPr>
          <a:xfrm>
            <a:off x="5957400" y="4495600"/>
            <a:ext cx="11766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Provisional</a:t>
            </a:r>
            <a:endParaRPr>
              <a:solidFill>
                <a:srgbClr val="FF99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457200" y="57461"/>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2200"/>
              <a:buFont typeface="Calibri"/>
              <a:buNone/>
            </a:pPr>
            <a:r>
              <a:rPr lang="en-US" sz="2200" b="0" i="0" u="none" strike="noStrike" cap="none">
                <a:solidFill>
                  <a:schemeClr val="accent6"/>
                </a:solidFill>
                <a:latin typeface="Calibri"/>
                <a:ea typeface="Calibri"/>
                <a:cs typeface="Calibri"/>
                <a:sym typeface="Calibri"/>
              </a:rPr>
              <a:t>Cloud Mask Performance from SST Bias Summary</a:t>
            </a:r>
            <a:endParaRPr/>
          </a:p>
        </p:txBody>
      </p:sp>
      <p:sp>
        <p:nvSpPr>
          <p:cNvPr id="699" name="Shape 699"/>
          <p:cNvSpPr txBox="1">
            <a:spLocks noGrp="1"/>
          </p:cNvSpPr>
          <p:nvPr>
            <p:ph type="body" idx="1"/>
          </p:nvPr>
        </p:nvSpPr>
        <p:spPr>
          <a:xfrm>
            <a:off x="457200" y="1160476"/>
            <a:ext cx="8229600" cy="51282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3200"/>
              <a:buFont typeface="Arial"/>
              <a:buChar char="•"/>
            </a:pPr>
            <a:r>
              <a:rPr lang="en-US"/>
              <a:t>The SST analysis improved significantly since Beta.</a:t>
            </a:r>
            <a:endParaRPr/>
          </a:p>
          <a:p>
            <a:pPr marL="457200" marR="0" lvl="0" indent="-228600" algn="l" rtl="0">
              <a:lnSpc>
                <a:spcPct val="100000"/>
              </a:lnSpc>
              <a:spcBef>
                <a:spcPts val="0"/>
              </a:spcBef>
              <a:spcAft>
                <a:spcPts val="0"/>
              </a:spcAft>
              <a:buClr>
                <a:schemeClr val="lt1"/>
              </a:buClr>
              <a:buSzPts val="3200"/>
              <a:buFont typeface="Arial"/>
              <a:buChar char="•"/>
            </a:pPr>
            <a:r>
              <a:rPr lang="en-US" i="1"/>
              <a:t>The white-sky albedo mapping error fix is the likely culprit and the CIRREF change.</a:t>
            </a:r>
            <a:endParaRPr i="1"/>
          </a:p>
          <a:p>
            <a:pPr marL="457200" marR="0" lvl="0" indent="-228600" algn="l" rtl="0">
              <a:lnSpc>
                <a:spcPct val="100000"/>
              </a:lnSpc>
              <a:spcBef>
                <a:spcPts val="0"/>
              </a:spcBef>
              <a:spcAft>
                <a:spcPts val="0"/>
              </a:spcAft>
              <a:buClr>
                <a:schemeClr val="lt1"/>
              </a:buClr>
              <a:buSzPts val="3200"/>
              <a:buFont typeface="Arial"/>
              <a:buChar char="•"/>
            </a:pPr>
            <a:r>
              <a:rPr lang="en-US"/>
              <a:t> Nighttime performance lags daytime but that is expected.</a:t>
            </a:r>
            <a:endParaRPr/>
          </a:p>
          <a:p>
            <a:pPr marL="457200" marR="0" lvl="0" indent="-228600" algn="l" rtl="0">
              <a:lnSpc>
                <a:spcPct val="100000"/>
              </a:lnSpc>
              <a:spcBef>
                <a:spcPts val="0"/>
              </a:spcBef>
              <a:spcAft>
                <a:spcPts val="0"/>
              </a:spcAft>
              <a:buClr>
                <a:schemeClr val="lt1"/>
              </a:buClr>
              <a:buSzPts val="3200"/>
              <a:buFont typeface="Arial"/>
              <a:buChar char="•"/>
            </a:pPr>
            <a:r>
              <a:rPr lang="en-US"/>
              <a:t>Both meet specification at defined here.</a:t>
            </a:r>
            <a:endParaRPr/>
          </a:p>
          <a:p>
            <a:pPr marL="457200" marR="0" lvl="0" indent="-228600" algn="l" rtl="0">
              <a:lnSpc>
                <a:spcPct val="100000"/>
              </a:lnSpc>
              <a:spcBef>
                <a:spcPts val="0"/>
              </a:spcBef>
              <a:spcAft>
                <a:spcPts val="0"/>
              </a:spcAft>
              <a:buClr>
                <a:schemeClr val="lt1"/>
              </a:buClr>
              <a:buSzPts val="3200"/>
              <a:buFont typeface="Arial"/>
              <a:buChar char="•"/>
            </a:pPr>
            <a:r>
              <a:rPr lang="en-US"/>
              <a:t>Does not guarantee optimal performance of the clear-sky ocean products.</a:t>
            </a:r>
            <a:endParaRPr/>
          </a:p>
          <a:p>
            <a:pPr marL="0" marR="0" lvl="0" indent="0" algn="l"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700" name="Shape 7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27</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SurfRad </a:t>
            </a:r>
            <a:r>
              <a:rPr lang="en-US"/>
              <a:t>Validation</a:t>
            </a:r>
            <a:endParaRPr/>
          </a:p>
        </p:txBody>
      </p:sp>
      <p:sp>
        <p:nvSpPr>
          <p:cNvPr id="707" name="Shape 7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28</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29</a:t>
            </a:fld>
            <a:endParaRPr sz="1400">
              <a:latin typeface="Arial"/>
              <a:ea typeface="Arial"/>
              <a:cs typeface="Arial"/>
              <a:sym typeface="Arial"/>
            </a:endParaRPr>
          </a:p>
        </p:txBody>
      </p:sp>
      <p:pic>
        <p:nvPicPr>
          <p:cNvPr id="714" name="Shape 714"/>
          <p:cNvPicPr preferRelativeResize="0"/>
          <p:nvPr/>
        </p:nvPicPr>
        <p:blipFill>
          <a:blip r:embed="rId3">
            <a:alphaModFix/>
          </a:blip>
          <a:stretch>
            <a:fillRect/>
          </a:stretch>
        </p:blipFill>
        <p:spPr>
          <a:xfrm>
            <a:off x="5180850" y="2524050"/>
            <a:ext cx="3245100" cy="4333950"/>
          </a:xfrm>
          <a:prstGeom prst="rect">
            <a:avLst/>
          </a:prstGeom>
          <a:noFill/>
          <a:ln>
            <a:noFill/>
          </a:ln>
        </p:spPr>
      </p:pic>
      <p:pic>
        <p:nvPicPr>
          <p:cNvPr id="715" name="Shape 715"/>
          <p:cNvPicPr preferRelativeResize="0"/>
          <p:nvPr/>
        </p:nvPicPr>
        <p:blipFill>
          <a:blip r:embed="rId4">
            <a:alphaModFix/>
          </a:blip>
          <a:stretch>
            <a:fillRect/>
          </a:stretch>
        </p:blipFill>
        <p:spPr>
          <a:xfrm>
            <a:off x="261100" y="3004100"/>
            <a:ext cx="4698199" cy="3523649"/>
          </a:xfrm>
          <a:prstGeom prst="rect">
            <a:avLst/>
          </a:prstGeom>
          <a:noFill/>
          <a:ln>
            <a:noFill/>
          </a:ln>
        </p:spPr>
      </p:pic>
      <p:sp>
        <p:nvSpPr>
          <p:cNvPr id="716" name="Shape 716"/>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SurfRad Instruments (GWN, MS.)</a:t>
            </a:r>
            <a:endParaRPr/>
          </a:p>
        </p:txBody>
      </p:sp>
      <p:sp>
        <p:nvSpPr>
          <p:cNvPr id="717" name="Shape 717"/>
          <p:cNvSpPr txBox="1"/>
          <p:nvPr/>
        </p:nvSpPr>
        <p:spPr>
          <a:xfrm>
            <a:off x="201825" y="2667950"/>
            <a:ext cx="3488400" cy="41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Up Looking Eppley Pyrgeometer</a:t>
            </a:r>
            <a:endParaRPr>
              <a:solidFill>
                <a:srgbClr val="FF9900"/>
              </a:solidFill>
            </a:endParaRPr>
          </a:p>
        </p:txBody>
      </p:sp>
      <p:cxnSp>
        <p:nvCxnSpPr>
          <p:cNvPr id="718" name="Shape 718"/>
          <p:cNvCxnSpPr>
            <a:stCxn id="717" idx="2"/>
          </p:cNvCxnSpPr>
          <p:nvPr/>
        </p:nvCxnSpPr>
        <p:spPr>
          <a:xfrm>
            <a:off x="1946025" y="3082850"/>
            <a:ext cx="1740000" cy="1522200"/>
          </a:xfrm>
          <a:prstGeom prst="straightConnector1">
            <a:avLst/>
          </a:prstGeom>
          <a:noFill/>
          <a:ln w="9525" cap="flat" cmpd="sng">
            <a:solidFill>
              <a:srgbClr val="FF0000"/>
            </a:solidFill>
            <a:prstDash val="solid"/>
            <a:round/>
            <a:headEnd type="none" w="lg" len="lg"/>
            <a:tailEnd type="triangle" w="lg" len="lg"/>
          </a:ln>
        </p:spPr>
      </p:cxnSp>
      <p:sp>
        <p:nvSpPr>
          <p:cNvPr id="719" name="Shape 719"/>
          <p:cNvSpPr txBox="1"/>
          <p:nvPr/>
        </p:nvSpPr>
        <p:spPr>
          <a:xfrm>
            <a:off x="5180850" y="2109150"/>
            <a:ext cx="3488400" cy="414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Down Looking Eppley Pyrgeometer</a:t>
            </a:r>
            <a:endParaRPr>
              <a:solidFill>
                <a:srgbClr val="FF9900"/>
              </a:solidFill>
            </a:endParaRPr>
          </a:p>
        </p:txBody>
      </p:sp>
      <p:cxnSp>
        <p:nvCxnSpPr>
          <p:cNvPr id="720" name="Shape 720"/>
          <p:cNvCxnSpPr/>
          <p:nvPr/>
        </p:nvCxnSpPr>
        <p:spPr>
          <a:xfrm flipH="1">
            <a:off x="6798400" y="2524050"/>
            <a:ext cx="146400" cy="1067400"/>
          </a:xfrm>
          <a:prstGeom prst="straightConnector1">
            <a:avLst/>
          </a:prstGeom>
          <a:noFill/>
          <a:ln w="9525" cap="flat" cmpd="sng">
            <a:solidFill>
              <a:srgbClr val="FF0000"/>
            </a:solidFill>
            <a:prstDash val="solid"/>
            <a:round/>
            <a:headEnd type="none" w="lg" len="lg"/>
            <a:tailEnd type="triangle" w="lg" len="lg"/>
          </a:ln>
        </p:spPr>
      </p:cxnSp>
      <p:sp>
        <p:nvSpPr>
          <p:cNvPr id="721" name="Shape 721"/>
          <p:cNvSpPr txBox="1"/>
          <p:nvPr/>
        </p:nvSpPr>
        <p:spPr>
          <a:xfrm>
            <a:off x="118575" y="1146125"/>
            <a:ext cx="8715900" cy="10674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Pyrgeometers measure broadband IR fluxes.</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Down-looking Flux measures surface temperature which can be compared to satellite observations.  Very sensitive to cold clouds - not to low warm cloud.</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Up-Looking Flux is very sensitive to presence of  low cloud.</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Cloud is detected when </a:t>
            </a:r>
            <a:endParaRPr>
              <a:solidFill>
                <a:srgbClr val="FFFFFF"/>
              </a:solidFill>
            </a:endParaRPr>
          </a:p>
          <a:p>
            <a:pPr marL="914400" lvl="1" indent="-317500" rtl="0">
              <a:spcBef>
                <a:spcPts val="0"/>
              </a:spcBef>
              <a:spcAft>
                <a:spcPts val="0"/>
              </a:spcAft>
              <a:buClr>
                <a:srgbClr val="FFFFFF"/>
              </a:buClr>
              <a:buSzPts val="1400"/>
              <a:buChar char="○"/>
            </a:pPr>
            <a:r>
              <a:rPr lang="en-US">
                <a:solidFill>
                  <a:srgbClr val="FFFFFF"/>
                </a:solidFill>
              </a:rPr>
              <a:t>Downward flux &gt; Predicted Clear Sky</a:t>
            </a:r>
            <a:endParaRPr>
              <a:solidFill>
                <a:srgbClr val="FFFFFF"/>
              </a:solidFill>
            </a:endParaRPr>
          </a:p>
          <a:p>
            <a:pPr marL="914400" lvl="1" indent="-317500">
              <a:spcBef>
                <a:spcPts val="0"/>
              </a:spcBef>
              <a:spcAft>
                <a:spcPts val="0"/>
              </a:spcAft>
              <a:buClr>
                <a:srgbClr val="FFFFFF"/>
              </a:buClr>
              <a:buSzPts val="1400"/>
              <a:buChar char="○"/>
            </a:pPr>
            <a:r>
              <a:rPr lang="en-US">
                <a:solidFill>
                  <a:srgbClr val="FFFFFF"/>
                </a:solidFill>
              </a:rPr>
              <a:t>Surface temperature &gt; Observed GOES-16 LST</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Product Overview</a:t>
            </a:r>
            <a:endParaRPr>
              <a:solidFill>
                <a:srgbClr val="FF9900"/>
              </a:solidFill>
            </a:endParaRPr>
          </a:p>
        </p:txBody>
      </p:sp>
      <p:sp>
        <p:nvSpPr>
          <p:cNvPr id="408" name="Shape 408"/>
          <p:cNvSpPr txBox="1">
            <a:spLocks noGrp="1"/>
          </p:cNvSpPr>
          <p:nvPr>
            <p:ph type="body" idx="1"/>
          </p:nvPr>
        </p:nvSpPr>
        <p:spPr>
          <a:xfrm>
            <a:off x="168000" y="1039600"/>
            <a:ext cx="3587100" cy="5543400"/>
          </a:xfrm>
          <a:prstGeom prst="rect">
            <a:avLst/>
          </a:prstGeom>
        </p:spPr>
        <p:txBody>
          <a:bodyPr spcFirstLastPara="1" wrap="square" lIns="91425" tIns="91425" rIns="91425" bIns="91425" anchor="t" anchorCtr="0">
            <a:noAutofit/>
          </a:bodyPr>
          <a:lstStyle/>
          <a:p>
            <a:pPr marL="457200" lvl="0" indent="-330200" rtl="0">
              <a:spcBef>
                <a:spcPts val="640"/>
              </a:spcBef>
              <a:spcAft>
                <a:spcPts val="0"/>
              </a:spcAft>
              <a:buSzPts val="1600"/>
              <a:buChar char="•"/>
            </a:pPr>
            <a:r>
              <a:rPr lang="en-US" sz="1600"/>
              <a:t>Cloud Mask:</a:t>
            </a:r>
            <a:endParaRPr sz="1600"/>
          </a:p>
          <a:p>
            <a:pPr marL="914400" lvl="1" indent="-330200" rtl="0">
              <a:spcBef>
                <a:spcPts val="0"/>
              </a:spcBef>
              <a:spcAft>
                <a:spcPts val="0"/>
              </a:spcAft>
              <a:buSzPts val="1600"/>
              <a:buChar char="–"/>
            </a:pPr>
            <a:r>
              <a:rPr lang="en-US" sz="1600"/>
              <a:t>Binary Cloud Mask (BCM)</a:t>
            </a:r>
            <a:endParaRPr sz="1600"/>
          </a:p>
          <a:p>
            <a:pPr marL="914400" lvl="1" indent="-330200" rtl="0">
              <a:spcBef>
                <a:spcPts val="0"/>
              </a:spcBef>
              <a:spcAft>
                <a:spcPts val="0"/>
              </a:spcAft>
              <a:buSzPts val="1600"/>
              <a:buChar char="–"/>
            </a:pPr>
            <a:r>
              <a:rPr lang="en-US" sz="1600"/>
              <a:t>4-Level Mask</a:t>
            </a:r>
            <a:endParaRPr sz="1600"/>
          </a:p>
          <a:p>
            <a:pPr marL="914400" lvl="1" indent="-330200" rtl="0">
              <a:spcBef>
                <a:spcPts val="0"/>
              </a:spcBef>
              <a:spcAft>
                <a:spcPts val="0"/>
              </a:spcAft>
              <a:buSzPts val="1600"/>
              <a:buChar char="–"/>
            </a:pPr>
            <a:r>
              <a:rPr lang="en-US" sz="1600"/>
              <a:t>Individual tests</a:t>
            </a:r>
            <a:endParaRPr sz="1600"/>
          </a:p>
          <a:p>
            <a:pPr marL="0" lvl="0" indent="0" rtl="0">
              <a:spcBef>
                <a:spcPts val="640"/>
              </a:spcBef>
              <a:spcAft>
                <a:spcPts val="0"/>
              </a:spcAft>
              <a:buNone/>
            </a:pPr>
            <a:endParaRPr sz="1600"/>
          </a:p>
          <a:p>
            <a:pPr marL="457200" lvl="0" indent="-330200" rtl="0">
              <a:spcBef>
                <a:spcPts val="640"/>
              </a:spcBef>
              <a:spcAft>
                <a:spcPts val="0"/>
              </a:spcAft>
              <a:buSzPts val="1600"/>
              <a:buChar char="•"/>
            </a:pPr>
            <a:r>
              <a:rPr lang="en-US" sz="1600"/>
              <a:t>All available on the data fabric.</a:t>
            </a:r>
            <a:endParaRPr sz="1600"/>
          </a:p>
          <a:p>
            <a:pPr marL="0" lvl="0" indent="0" rtl="0">
              <a:spcBef>
                <a:spcPts val="640"/>
              </a:spcBef>
              <a:spcAft>
                <a:spcPts val="0"/>
              </a:spcAft>
              <a:buNone/>
            </a:pPr>
            <a:endParaRPr sz="1600"/>
          </a:p>
          <a:p>
            <a:pPr marL="457200" lvl="0" indent="-330200" rtl="0">
              <a:spcBef>
                <a:spcPts val="640"/>
              </a:spcBef>
              <a:spcAft>
                <a:spcPts val="0"/>
              </a:spcAft>
              <a:buSzPts val="1600"/>
              <a:buChar char="•"/>
            </a:pPr>
            <a:r>
              <a:rPr lang="en-US" sz="1600"/>
              <a:t>Only BCM is available to external users.</a:t>
            </a:r>
            <a:endParaRPr sz="1600"/>
          </a:p>
          <a:p>
            <a:pPr marL="0" lvl="0" indent="0" rtl="0">
              <a:spcBef>
                <a:spcPts val="640"/>
              </a:spcBef>
              <a:spcAft>
                <a:spcPts val="0"/>
              </a:spcAft>
              <a:buNone/>
            </a:pPr>
            <a:endParaRPr sz="1600"/>
          </a:p>
          <a:p>
            <a:pPr marL="457200" lvl="0" indent="-330200" rtl="0">
              <a:spcBef>
                <a:spcPts val="640"/>
              </a:spcBef>
              <a:spcAft>
                <a:spcPts val="0"/>
              </a:spcAft>
              <a:buSzPts val="1600"/>
              <a:buChar char="•"/>
            </a:pPr>
            <a:r>
              <a:rPr lang="en-US" sz="1600"/>
              <a:t>Use varies by the algorithms. Some use BCM, 4-Level Mask or a subset of the individual tests.</a:t>
            </a:r>
            <a:endParaRPr sz="1600"/>
          </a:p>
          <a:p>
            <a:pPr marL="0" lvl="0" indent="0" rtl="0">
              <a:spcBef>
                <a:spcPts val="640"/>
              </a:spcBef>
              <a:spcAft>
                <a:spcPts val="0"/>
              </a:spcAft>
              <a:buNone/>
            </a:pPr>
            <a:endParaRPr sz="1600"/>
          </a:p>
          <a:p>
            <a:pPr marL="457200" lvl="0" indent="-330200">
              <a:spcBef>
                <a:spcPts val="640"/>
              </a:spcBef>
              <a:spcAft>
                <a:spcPts val="0"/>
              </a:spcAft>
              <a:buSzPts val="1600"/>
              <a:buChar char="•"/>
            </a:pPr>
            <a:r>
              <a:rPr lang="en-US" sz="1600"/>
              <a:t>Mask is self-consistent in that users can compute BCM and 4-Level Mask from the any or all of the bits.</a:t>
            </a:r>
            <a:endParaRPr sz="1600"/>
          </a:p>
        </p:txBody>
      </p:sp>
      <p:sp>
        <p:nvSpPr>
          <p:cNvPr id="409" name="Shape 40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a:t>3</a:t>
            </a:fld>
            <a:endParaRPr/>
          </a:p>
        </p:txBody>
      </p:sp>
      <p:sp>
        <p:nvSpPr>
          <p:cNvPr id="410" name="Shape 410"/>
          <p:cNvSpPr txBox="1"/>
          <p:nvPr/>
        </p:nvSpPr>
        <p:spPr>
          <a:xfrm>
            <a:off x="4378938" y="6047675"/>
            <a:ext cx="4051500" cy="61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4-Level Mask = (0) Conf. Clear, (1) Prob. Clear, </a:t>
            </a:r>
            <a:endParaRPr>
              <a:solidFill>
                <a:srgbClr val="FF9900"/>
              </a:solidFill>
            </a:endParaRPr>
          </a:p>
          <a:p>
            <a:pPr marL="0" lvl="0" indent="0">
              <a:spcBef>
                <a:spcPts val="0"/>
              </a:spcBef>
              <a:spcAft>
                <a:spcPts val="0"/>
              </a:spcAft>
              <a:buNone/>
            </a:pPr>
            <a:r>
              <a:rPr lang="en-US">
                <a:solidFill>
                  <a:srgbClr val="FF9900"/>
                </a:solidFill>
              </a:rPr>
              <a:t>(2) Prob Cloudy, (3) Conf Cloudy</a:t>
            </a:r>
            <a:endParaRPr>
              <a:solidFill>
                <a:srgbClr val="FF9900"/>
              </a:solidFill>
            </a:endParaRPr>
          </a:p>
        </p:txBody>
      </p:sp>
      <p:pic>
        <p:nvPicPr>
          <p:cNvPr id="411" name="Shape 411"/>
          <p:cNvPicPr preferRelativeResize="0"/>
          <p:nvPr/>
        </p:nvPicPr>
        <p:blipFill>
          <a:blip r:embed="rId3">
            <a:alphaModFix/>
          </a:blip>
          <a:stretch>
            <a:fillRect/>
          </a:stretch>
        </p:blipFill>
        <p:spPr>
          <a:xfrm>
            <a:off x="3865063" y="889361"/>
            <a:ext cx="5079274" cy="50792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Shape 727"/>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SurfRad Results</a:t>
            </a:r>
            <a:endParaRPr/>
          </a:p>
        </p:txBody>
      </p:sp>
      <p:sp>
        <p:nvSpPr>
          <p:cNvPr id="728" name="Shape 72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30</a:t>
            </a:fld>
            <a:endParaRPr sz="1400">
              <a:latin typeface="Arial"/>
              <a:ea typeface="Arial"/>
              <a:cs typeface="Arial"/>
              <a:sym typeface="Arial"/>
            </a:endParaRPr>
          </a:p>
        </p:txBody>
      </p:sp>
      <p:graphicFrame>
        <p:nvGraphicFramePr>
          <p:cNvPr id="729" name="Shape 729"/>
          <p:cNvGraphicFramePr/>
          <p:nvPr/>
        </p:nvGraphicFramePr>
        <p:xfrm>
          <a:off x="893200" y="2854750"/>
          <a:ext cx="7239000" cy="1981050"/>
        </p:xfrm>
        <a:graphic>
          <a:graphicData uri="http://schemas.openxmlformats.org/drawingml/2006/table">
            <a:tbl>
              <a:tblPr>
                <a:noFill/>
                <a:tableStyleId>{F9C103E9-34DA-44BB-98E6-2290BE24BCFF}</a:tableStyleId>
              </a:tblPr>
              <a:tblGrid>
                <a:gridCol w="1809750"/>
                <a:gridCol w="1809750"/>
                <a:gridCol w="1809750"/>
                <a:gridCol w="1809750"/>
              </a:tblGrid>
              <a:tr h="381000">
                <a:tc>
                  <a:txBody>
                    <a:bodyPr/>
                    <a:lstStyle/>
                    <a:p>
                      <a:pPr marL="0" lvl="0" indent="0">
                        <a:spcBef>
                          <a:spcPts val="0"/>
                        </a:spcBef>
                        <a:spcAft>
                          <a:spcPts val="0"/>
                        </a:spcAft>
                        <a:buNone/>
                      </a:pPr>
                      <a:r>
                        <a:rPr lang="en-US">
                          <a:solidFill>
                            <a:srgbClr val="FF9900"/>
                          </a:solidFill>
                        </a:rPr>
                        <a:t>Site</a:t>
                      </a:r>
                      <a:endParaRPr>
                        <a:solidFill>
                          <a:srgbClr val="FF9900"/>
                        </a:solidFill>
                      </a:endParaRPr>
                    </a:p>
                  </a:txBody>
                  <a:tcPr marL="91425" marR="91425" marT="91425" marB="91425"/>
                </a:tc>
                <a:tc>
                  <a:txBody>
                    <a:bodyPr/>
                    <a:lstStyle/>
                    <a:p>
                      <a:pPr marL="0" lvl="0" indent="0">
                        <a:spcBef>
                          <a:spcPts val="0"/>
                        </a:spcBef>
                        <a:spcAft>
                          <a:spcPts val="0"/>
                        </a:spcAft>
                        <a:buNone/>
                      </a:pPr>
                      <a:r>
                        <a:rPr lang="en-US">
                          <a:solidFill>
                            <a:srgbClr val="FF9900"/>
                          </a:solidFill>
                        </a:rPr>
                        <a:t>Percent Correct</a:t>
                      </a:r>
                      <a:endParaRPr>
                        <a:solidFill>
                          <a:srgbClr val="FF9900"/>
                        </a:solidFill>
                      </a:endParaRPr>
                    </a:p>
                  </a:txBody>
                  <a:tcPr marL="91425" marR="91425" marT="91425" marB="91425"/>
                </a:tc>
                <a:tc>
                  <a:txBody>
                    <a:bodyPr/>
                    <a:lstStyle/>
                    <a:p>
                      <a:pPr marL="0" lvl="0" indent="0">
                        <a:spcBef>
                          <a:spcPts val="0"/>
                        </a:spcBef>
                        <a:spcAft>
                          <a:spcPts val="0"/>
                        </a:spcAft>
                        <a:buNone/>
                      </a:pPr>
                      <a:r>
                        <a:rPr lang="en-US">
                          <a:solidFill>
                            <a:srgbClr val="FF9900"/>
                          </a:solidFill>
                        </a:rPr>
                        <a:t>Missed Rate</a:t>
                      </a:r>
                      <a:endParaRPr>
                        <a:solidFill>
                          <a:srgbClr val="FF9900"/>
                        </a:solidFill>
                      </a:endParaRPr>
                    </a:p>
                  </a:txBody>
                  <a:tcPr marL="91425" marR="91425" marT="91425" marB="91425"/>
                </a:tc>
                <a:tc>
                  <a:txBody>
                    <a:bodyPr/>
                    <a:lstStyle/>
                    <a:p>
                      <a:pPr marL="0" lvl="0" indent="0">
                        <a:spcBef>
                          <a:spcPts val="0"/>
                        </a:spcBef>
                        <a:spcAft>
                          <a:spcPts val="0"/>
                        </a:spcAft>
                        <a:buNone/>
                      </a:pPr>
                      <a:r>
                        <a:rPr lang="en-US">
                          <a:solidFill>
                            <a:srgbClr val="FF9900"/>
                          </a:solidFill>
                        </a:rPr>
                        <a:t>False Rate</a:t>
                      </a:r>
                      <a:endParaRPr>
                        <a:solidFill>
                          <a:srgbClr val="FF9900"/>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Bon, ILL.</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0.91</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0.02</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0.06</a:t>
                      </a:r>
                      <a:endParaRPr>
                        <a:solidFill>
                          <a:srgbClr val="FFFFFF"/>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Gwn, MS.</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0.92</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0.06</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0.02</a:t>
                      </a:r>
                      <a:endParaRPr>
                        <a:solidFill>
                          <a:srgbClr val="FFFFFF"/>
                        </a:solidFill>
                      </a:endParaRPr>
                    </a:p>
                  </a:txBody>
                  <a:tcPr marL="91425" marR="91425" marT="91425" marB="91425"/>
                </a:tc>
              </a:tr>
              <a:tr h="381000">
                <a:tc>
                  <a:txBody>
                    <a:bodyPr/>
                    <a:lstStyle/>
                    <a:p>
                      <a:pPr marL="0" lvl="0" indent="0">
                        <a:spcBef>
                          <a:spcPts val="0"/>
                        </a:spcBef>
                        <a:spcAft>
                          <a:spcPts val="0"/>
                        </a:spcAft>
                        <a:buNone/>
                      </a:pPr>
                      <a:r>
                        <a:rPr lang="en-US">
                          <a:solidFill>
                            <a:srgbClr val="FFFFFF"/>
                          </a:solidFill>
                        </a:rPr>
                        <a:t>PSU, PA.</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0.88</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0.03</a:t>
                      </a:r>
                      <a:endParaRPr>
                        <a:solidFill>
                          <a:srgbClr val="FFFFFF"/>
                        </a:solidFill>
                      </a:endParaRPr>
                    </a:p>
                  </a:txBody>
                  <a:tcPr marL="91425" marR="91425" marT="91425" marB="91425"/>
                </a:tc>
                <a:tc>
                  <a:txBody>
                    <a:bodyPr/>
                    <a:lstStyle/>
                    <a:p>
                      <a:pPr marL="0" lvl="0" indent="0">
                        <a:spcBef>
                          <a:spcPts val="0"/>
                        </a:spcBef>
                        <a:spcAft>
                          <a:spcPts val="0"/>
                        </a:spcAft>
                        <a:buNone/>
                      </a:pPr>
                      <a:r>
                        <a:rPr lang="en-US">
                          <a:solidFill>
                            <a:srgbClr val="FFFFFF"/>
                          </a:solidFill>
                        </a:rPr>
                        <a:t>0.09</a:t>
                      </a:r>
                      <a:endParaRPr>
                        <a:solidFill>
                          <a:srgbClr val="FFFFFF"/>
                        </a:solidFill>
                      </a:endParaRPr>
                    </a:p>
                  </a:txBody>
                  <a:tcPr marL="91425" marR="91425" marT="91425" marB="91425"/>
                </a:tc>
              </a:tr>
              <a:tr h="381000">
                <a:tc>
                  <a:txBody>
                    <a:bodyPr/>
                    <a:lstStyle/>
                    <a:p>
                      <a:pPr marL="0" lvl="0" indent="0" rtl="0">
                        <a:spcBef>
                          <a:spcPts val="0"/>
                        </a:spcBef>
                        <a:spcAft>
                          <a:spcPts val="0"/>
                        </a:spcAft>
                        <a:buNone/>
                      </a:pPr>
                      <a:r>
                        <a:rPr lang="en-US">
                          <a:solidFill>
                            <a:srgbClr val="FFFFFF"/>
                          </a:solidFill>
                        </a:rPr>
                        <a:t>SXF, SD.</a:t>
                      </a:r>
                      <a:endParaRPr>
                        <a:solidFill>
                          <a:srgbClr val="FFFFFF"/>
                        </a:solidFill>
                      </a:endParaRPr>
                    </a:p>
                  </a:txBody>
                  <a:tcPr marL="91425" marR="91425" marT="91425" marB="91425"/>
                </a:tc>
                <a:tc>
                  <a:txBody>
                    <a:bodyPr/>
                    <a:lstStyle/>
                    <a:p>
                      <a:pPr marL="0" lvl="0" indent="0" rtl="0">
                        <a:spcBef>
                          <a:spcPts val="0"/>
                        </a:spcBef>
                        <a:spcAft>
                          <a:spcPts val="0"/>
                        </a:spcAft>
                        <a:buNone/>
                      </a:pPr>
                      <a:r>
                        <a:rPr lang="en-US">
                          <a:solidFill>
                            <a:srgbClr val="FFFFFF"/>
                          </a:solidFill>
                        </a:rPr>
                        <a:t>0.82</a:t>
                      </a:r>
                      <a:endParaRPr>
                        <a:solidFill>
                          <a:srgbClr val="FFFFFF"/>
                        </a:solidFill>
                      </a:endParaRPr>
                    </a:p>
                  </a:txBody>
                  <a:tcPr marL="91425" marR="91425" marT="91425" marB="91425"/>
                </a:tc>
                <a:tc>
                  <a:txBody>
                    <a:bodyPr/>
                    <a:lstStyle/>
                    <a:p>
                      <a:pPr marL="0" lvl="0" indent="0" rtl="0">
                        <a:spcBef>
                          <a:spcPts val="0"/>
                        </a:spcBef>
                        <a:spcAft>
                          <a:spcPts val="0"/>
                        </a:spcAft>
                        <a:buNone/>
                      </a:pPr>
                      <a:r>
                        <a:rPr lang="en-US">
                          <a:solidFill>
                            <a:srgbClr val="FFFFFF"/>
                          </a:solidFill>
                        </a:rPr>
                        <a:t>0.10</a:t>
                      </a:r>
                      <a:endParaRPr>
                        <a:solidFill>
                          <a:srgbClr val="FFFFFF"/>
                        </a:solidFill>
                      </a:endParaRPr>
                    </a:p>
                  </a:txBody>
                  <a:tcPr marL="91425" marR="91425" marT="91425" marB="91425"/>
                </a:tc>
                <a:tc>
                  <a:txBody>
                    <a:bodyPr/>
                    <a:lstStyle/>
                    <a:p>
                      <a:pPr marL="0" lvl="0" indent="0" rtl="0">
                        <a:spcBef>
                          <a:spcPts val="0"/>
                        </a:spcBef>
                        <a:spcAft>
                          <a:spcPts val="0"/>
                        </a:spcAft>
                        <a:buNone/>
                      </a:pPr>
                      <a:r>
                        <a:rPr lang="en-US">
                          <a:solidFill>
                            <a:srgbClr val="FFFFFF"/>
                          </a:solidFill>
                        </a:rPr>
                        <a:t>0.08</a:t>
                      </a:r>
                      <a:endParaRPr>
                        <a:solidFill>
                          <a:srgbClr val="FFFFFF"/>
                        </a:solidFill>
                      </a:endParaRPr>
                    </a:p>
                  </a:txBody>
                  <a:tcPr marL="91425" marR="91425" marT="91425" marB="91425"/>
                </a:tc>
              </a:tr>
            </a:tbl>
          </a:graphicData>
        </a:graphic>
      </p:graphicFrame>
      <p:sp>
        <p:nvSpPr>
          <p:cNvPr id="730" name="Shape 730"/>
          <p:cNvSpPr txBox="1"/>
          <p:nvPr/>
        </p:nvSpPr>
        <p:spPr>
          <a:xfrm>
            <a:off x="1666750" y="1190375"/>
            <a:ext cx="5691900" cy="1351800"/>
          </a:xfrm>
          <a:prstGeom prst="rect">
            <a:avLst/>
          </a:prstGeom>
          <a:noFill/>
          <a:ln>
            <a:noFill/>
          </a:ln>
        </p:spPr>
        <p:txBody>
          <a:bodyPr spcFirstLastPara="1" wrap="square" lIns="91425" tIns="91425" rIns="91425" bIns="91425" anchor="t" anchorCtr="0">
            <a:noAutofit/>
          </a:bodyPr>
          <a:lstStyle/>
          <a:p>
            <a:pPr marL="457200" lvl="0" indent="-342900">
              <a:spcBef>
                <a:spcPts val="0"/>
              </a:spcBef>
              <a:spcAft>
                <a:spcPts val="0"/>
              </a:spcAft>
              <a:buClr>
                <a:srgbClr val="FFFFFF"/>
              </a:buClr>
              <a:buSzPts val="1800"/>
              <a:buChar char="●"/>
            </a:pPr>
            <a:r>
              <a:rPr lang="en-US" sz="1800">
                <a:solidFill>
                  <a:srgbClr val="FFFFFF"/>
                </a:solidFill>
              </a:rPr>
              <a:t>Data Period:  January 12 - February 4, 2018. (Post CIRREF Fix)</a:t>
            </a:r>
            <a:endParaRPr sz="1800">
              <a:solidFill>
                <a:srgbClr val="FFFFFF"/>
              </a:solidFill>
            </a:endParaRPr>
          </a:p>
          <a:p>
            <a:pPr marL="457200" lvl="0" indent="-342900">
              <a:spcBef>
                <a:spcPts val="0"/>
              </a:spcBef>
              <a:spcAft>
                <a:spcPts val="0"/>
              </a:spcAft>
              <a:buClr>
                <a:srgbClr val="FFFFFF"/>
              </a:buClr>
              <a:buSzPts val="1800"/>
              <a:buChar char="●"/>
            </a:pPr>
            <a:r>
              <a:rPr lang="en-US" sz="1800">
                <a:solidFill>
                  <a:srgbClr val="FFFFFF"/>
                </a:solidFill>
              </a:rPr>
              <a:t>Only CONUS data used.</a:t>
            </a:r>
            <a:endParaRPr sz="1800">
              <a:solidFill>
                <a:srgbClr val="FFFFFF"/>
              </a:solidFill>
            </a:endParaRPr>
          </a:p>
          <a:p>
            <a:pPr marL="457200" lvl="0" indent="-342900">
              <a:spcBef>
                <a:spcPts val="0"/>
              </a:spcBef>
              <a:spcAft>
                <a:spcPts val="0"/>
              </a:spcAft>
              <a:buClr>
                <a:srgbClr val="FFFFFF"/>
              </a:buClr>
              <a:buSzPts val="1800"/>
              <a:buChar char="●"/>
            </a:pPr>
            <a:r>
              <a:rPr lang="en-US" sz="1800">
                <a:solidFill>
                  <a:srgbClr val="FFFFFF"/>
                </a:solidFill>
              </a:rPr>
              <a:t>3 sites in Western USA ignored.</a:t>
            </a:r>
            <a:endParaRPr sz="1800">
              <a:solidFill>
                <a:srgbClr val="FFFFFF"/>
              </a:solidFill>
            </a:endParaRPr>
          </a:p>
        </p:txBody>
      </p:sp>
      <p:sp>
        <p:nvSpPr>
          <p:cNvPr id="731" name="Shape 731"/>
          <p:cNvSpPr txBox="1"/>
          <p:nvPr/>
        </p:nvSpPr>
        <p:spPr>
          <a:xfrm>
            <a:off x="3923100" y="4960675"/>
            <a:ext cx="4308600" cy="1808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Summary</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Very little data to be definitive.</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SXF may be impacted by the snow issue.</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This analysis will provide seasonal skill estimates that are important.</a:t>
            </a:r>
            <a:endParaRPr>
              <a:solidFill>
                <a:srgbClr val="FFFFFF"/>
              </a:solidFill>
            </a:endParaRPr>
          </a:p>
          <a:p>
            <a:pPr marL="457200" lvl="0" indent="-317500">
              <a:spcBef>
                <a:spcPts val="0"/>
              </a:spcBef>
              <a:spcAft>
                <a:spcPts val="0"/>
              </a:spcAft>
              <a:buClr>
                <a:srgbClr val="FFFFFF"/>
              </a:buClr>
              <a:buSzPts val="1400"/>
              <a:buChar char="●"/>
            </a:pPr>
            <a:r>
              <a:rPr lang="en-US">
                <a:solidFill>
                  <a:srgbClr val="FFFFFF"/>
                </a:solidFill>
              </a:rPr>
              <a:t>Trying to get access to archive of Total-Sky-Imager estimates of cloud fraction which stopped being accessible in 2011.</a:t>
            </a:r>
            <a:endParaRPr>
              <a:solidFill>
                <a:srgbClr val="FFFFFF"/>
              </a:solidFill>
            </a:endParaRPr>
          </a:p>
        </p:txBody>
      </p:sp>
      <p:pic>
        <p:nvPicPr>
          <p:cNvPr id="732" name="Shape 732"/>
          <p:cNvPicPr preferRelativeResize="0"/>
          <p:nvPr/>
        </p:nvPicPr>
        <p:blipFill>
          <a:blip r:embed="rId3">
            <a:alphaModFix/>
          </a:blip>
          <a:stretch>
            <a:fillRect/>
          </a:stretch>
        </p:blipFill>
        <p:spPr>
          <a:xfrm>
            <a:off x="0" y="4960675"/>
            <a:ext cx="2915177" cy="1873600"/>
          </a:xfrm>
          <a:prstGeom prst="rect">
            <a:avLst/>
          </a:prstGeom>
          <a:noFill/>
          <a:ln>
            <a:noFill/>
          </a:ln>
        </p:spPr>
      </p:pic>
      <p:sp>
        <p:nvSpPr>
          <p:cNvPr id="733" name="Shape 733"/>
          <p:cNvSpPr txBox="1"/>
          <p:nvPr/>
        </p:nvSpPr>
        <p:spPr>
          <a:xfrm>
            <a:off x="5944800" y="2152525"/>
            <a:ext cx="2742000" cy="558300"/>
          </a:xfrm>
          <a:prstGeom prst="rect">
            <a:avLst/>
          </a:prstGeom>
          <a:solidFill>
            <a:srgbClr val="F1C23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0" i="0" u="none" strike="noStrike" cap="none">
                <a:solidFill>
                  <a:srgbClr val="F2F2F2"/>
                </a:solidFill>
                <a:latin typeface="Calibri"/>
                <a:ea typeface="Calibri"/>
                <a:cs typeface="Calibri"/>
                <a:sym typeface="Calibri"/>
              </a:rPr>
              <a:t>PARTIAL-PASSED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Comparison to NASA CALIPSO/CALIOP Cloud Detection</a:t>
            </a:r>
            <a:endParaRPr/>
          </a:p>
        </p:txBody>
      </p:sp>
      <p:sp>
        <p:nvSpPr>
          <p:cNvPr id="740" name="Shape 7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31</a:t>
            </a:fld>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2800"/>
              <a:buFont typeface="Calibri"/>
              <a:buNone/>
            </a:pPr>
            <a:r>
              <a:rPr lang="en-US" sz="2800" b="0" i="0" u="none" strike="noStrike" cap="none">
                <a:solidFill>
                  <a:schemeClr val="accent6"/>
                </a:solidFill>
                <a:latin typeface="Calibri"/>
                <a:ea typeface="Calibri"/>
                <a:cs typeface="Calibri"/>
                <a:sym typeface="Calibri"/>
              </a:rPr>
              <a:t>CALIOP vs ABI Comparison Description</a:t>
            </a:r>
            <a:endParaRPr/>
          </a:p>
        </p:txBody>
      </p:sp>
      <p:sp>
        <p:nvSpPr>
          <p:cNvPr id="747" name="Shape 747"/>
          <p:cNvSpPr txBox="1">
            <a:spLocks noGrp="1"/>
          </p:cNvSpPr>
          <p:nvPr>
            <p:ph type="body" idx="1"/>
          </p:nvPr>
        </p:nvSpPr>
        <p:spPr>
          <a:xfrm>
            <a:off x="247550" y="1096950"/>
            <a:ext cx="4680900" cy="5535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CALIOP is a lidar on board of CALIPSO.</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CALIOP Cloud algorithm results are considered as “Truth”.</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11 days of CALIOP and ABI Matchup data are used 2018-002 and 2018-013</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Filters applied to GOES-16:</a:t>
            </a:r>
            <a:endParaRPr/>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Scan time difference ± 12 minutes,</a:t>
            </a:r>
            <a:endParaRPr/>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Sensor Zenith Angle &lt; 70.0</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Filters applied to CALIOP</a:t>
            </a:r>
            <a:endParaRPr/>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90N - 90S</a:t>
            </a:r>
            <a:endParaRPr/>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a:solidFill>
                  <a:schemeClr val="lt1"/>
                </a:solidFill>
                <a:latin typeface="Calibri"/>
                <a:ea typeface="Calibri"/>
                <a:cs typeface="Calibri"/>
                <a:sym typeface="Calibri"/>
              </a:rPr>
              <a:t>COD = 0.0 or &gt; 0.4</a:t>
            </a:r>
            <a:endParaRPr/>
          </a:p>
          <a:p>
            <a:pPr marL="914400" marR="0" lvl="1"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libri"/>
                <a:ea typeface="Calibri"/>
                <a:cs typeface="Calibri"/>
                <a:sym typeface="Calibri"/>
              </a:rPr>
              <a:t>5km cloud fraction  0 or 1 (to avoid edges of cloud)</a:t>
            </a:r>
            <a:endParaRPr/>
          </a:p>
        </p:txBody>
      </p:sp>
      <p:sp>
        <p:nvSpPr>
          <p:cNvPr id="748" name="Shape 7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450"/>
              <a:buFont typeface="Arial"/>
              <a:buNone/>
            </a:pPr>
            <a:fld id="{00000000-1234-1234-1234-123412341234}" type="slidenum">
              <a:rPr lang="en-US" sz="1400" b="0" i="0" u="none" strike="noStrike" cap="none">
                <a:solidFill>
                  <a:srgbClr val="FFFFFF"/>
                </a:solidFill>
                <a:latin typeface="Arial"/>
                <a:ea typeface="Arial"/>
                <a:cs typeface="Arial"/>
                <a:sym typeface="Arial"/>
              </a:rPr>
              <a:t>32</a:t>
            </a:fld>
            <a:endParaRPr sz="1400" b="0" i="0" u="none" strike="noStrike" cap="none">
              <a:solidFill>
                <a:srgbClr val="FFFFFF"/>
              </a:solidFill>
              <a:latin typeface="Arial"/>
              <a:ea typeface="Arial"/>
              <a:cs typeface="Arial"/>
              <a:sym typeface="Arial"/>
            </a:endParaRPr>
          </a:p>
        </p:txBody>
      </p:sp>
      <p:pic>
        <p:nvPicPr>
          <p:cNvPr id="749" name="Shape 749"/>
          <p:cNvPicPr preferRelativeResize="0"/>
          <p:nvPr/>
        </p:nvPicPr>
        <p:blipFill rotWithShape="1">
          <a:blip r:embed="rId3">
            <a:alphaModFix/>
          </a:blip>
          <a:srcRect/>
          <a:stretch/>
        </p:blipFill>
        <p:spPr>
          <a:xfrm>
            <a:off x="5288374" y="956250"/>
            <a:ext cx="3277699" cy="2402524"/>
          </a:xfrm>
          <a:prstGeom prst="rect">
            <a:avLst/>
          </a:prstGeom>
          <a:noFill/>
          <a:ln>
            <a:noFill/>
          </a:ln>
        </p:spPr>
      </p:pic>
      <p:sp>
        <p:nvSpPr>
          <p:cNvPr id="750" name="Shape 750"/>
          <p:cNvSpPr txBox="1"/>
          <p:nvPr/>
        </p:nvSpPr>
        <p:spPr>
          <a:xfrm>
            <a:off x="7116776"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en-US" sz="600" b="0" i="0" u="none" strike="noStrike" cap="none">
                <a:solidFill>
                  <a:srgbClr val="FFFFFF"/>
                </a:solidFill>
                <a:latin typeface="Arial"/>
                <a:ea typeface="Arial"/>
                <a:cs typeface="Arial"/>
                <a:sym typeface="Arial"/>
              </a:rPr>
              <a:t>https://www.globe.gov/web/calipso</a:t>
            </a:r>
            <a:endParaRPr/>
          </a:p>
        </p:txBody>
      </p:sp>
      <p:pic>
        <p:nvPicPr>
          <p:cNvPr id="751" name="Shape 751"/>
          <p:cNvPicPr preferRelativeResize="0"/>
          <p:nvPr/>
        </p:nvPicPr>
        <p:blipFill>
          <a:blip r:embed="rId4">
            <a:alphaModFix/>
          </a:blip>
          <a:stretch>
            <a:fillRect/>
          </a:stretch>
        </p:blipFill>
        <p:spPr>
          <a:xfrm>
            <a:off x="5353750" y="3470725"/>
            <a:ext cx="2926076" cy="2926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CALIOP vs ABI Comparison Statistics</a:t>
            </a:r>
            <a:endParaRPr/>
          </a:p>
        </p:txBody>
      </p:sp>
      <p:sp>
        <p:nvSpPr>
          <p:cNvPr id="758" name="Shape 7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450"/>
              <a:buFont typeface="Arial"/>
              <a:buNone/>
            </a:pPr>
            <a:fld id="{00000000-1234-1234-1234-123412341234}" type="slidenum">
              <a:rPr lang="en-US" sz="1400" b="0" i="0" u="none" strike="noStrike" cap="none">
                <a:solidFill>
                  <a:srgbClr val="FFFFFF"/>
                </a:solidFill>
                <a:latin typeface="Arial"/>
                <a:ea typeface="Arial"/>
                <a:cs typeface="Arial"/>
                <a:sym typeface="Arial"/>
              </a:rPr>
              <a:t>33</a:t>
            </a:fld>
            <a:endParaRPr sz="1400" b="0" i="0" u="none" strike="noStrike" cap="none">
              <a:solidFill>
                <a:srgbClr val="FFFFFF"/>
              </a:solidFill>
              <a:latin typeface="Arial"/>
              <a:ea typeface="Arial"/>
              <a:cs typeface="Arial"/>
              <a:sym typeface="Arial"/>
            </a:endParaRPr>
          </a:p>
        </p:txBody>
      </p:sp>
      <p:sp>
        <p:nvSpPr>
          <p:cNvPr id="759" name="Shape 759"/>
          <p:cNvSpPr txBox="1"/>
          <p:nvPr/>
        </p:nvSpPr>
        <p:spPr>
          <a:xfrm>
            <a:off x="1773150" y="944187"/>
            <a:ext cx="5597700" cy="506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b="0" i="0" u="none" strike="noStrike" cap="none">
                <a:solidFill>
                  <a:srgbClr val="FFFFFF"/>
                </a:solidFill>
                <a:latin typeface="Arial"/>
                <a:ea typeface="Arial"/>
                <a:cs typeface="Arial"/>
                <a:sym typeface="Arial"/>
              </a:rPr>
              <a:t>Global, Day and Night, Any Surface</a:t>
            </a:r>
            <a:endParaRPr/>
          </a:p>
        </p:txBody>
      </p:sp>
      <p:sp>
        <p:nvSpPr>
          <p:cNvPr id="760" name="Shape 760"/>
          <p:cNvSpPr txBox="1"/>
          <p:nvPr/>
        </p:nvSpPr>
        <p:spPr>
          <a:xfrm>
            <a:off x="457200" y="3746300"/>
            <a:ext cx="8095500" cy="2639400"/>
          </a:xfrm>
          <a:prstGeom prst="rect">
            <a:avLst/>
          </a:prstGeom>
          <a:noFill/>
          <a:ln>
            <a:noFill/>
          </a:ln>
        </p:spPr>
        <p:txBody>
          <a:bodyPr spcFirstLastPara="1" wrap="square" lIns="91425" tIns="91425" rIns="91425" bIns="91425" anchor="t" anchorCtr="0">
            <a:noAutofit/>
          </a:bodyPr>
          <a:lstStyle/>
          <a:p>
            <a:pPr marL="457200" marR="0" lvl="0" indent="-342900" algn="l" rtl="0">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Baseline Cloud Mask has the accuracy requirement of 87.0% for the end of the Provisional period.  However, BCM performance already meets this specification over all surfaces.</a:t>
            </a:r>
            <a:endParaRPr sz="1800" b="0" i="0" u="none" strike="noStrike" cap="none">
              <a:solidFill>
                <a:srgbClr val="FFFFFF"/>
              </a:solidFill>
              <a:latin typeface="Arial"/>
              <a:ea typeface="Arial"/>
              <a:cs typeface="Arial"/>
              <a:sym typeface="Arial"/>
            </a:endParaRPr>
          </a:p>
          <a:p>
            <a:pPr marL="0" marR="0" lvl="0" indent="0" algn="l" rtl="0">
              <a:spcBef>
                <a:spcPts val="0"/>
              </a:spcBef>
              <a:spcAft>
                <a:spcPts val="0"/>
              </a:spcAft>
              <a:buNone/>
            </a:pPr>
            <a:endParaRPr sz="1800">
              <a:solidFill>
                <a:srgbClr val="FFFFFF"/>
              </a:solidFill>
            </a:endParaRPr>
          </a:p>
          <a:p>
            <a:pPr marL="457200" marR="0" lvl="0" indent="-342900" algn="l" rtl="0">
              <a:spcBef>
                <a:spcPts val="0"/>
              </a:spcBef>
              <a:spcAft>
                <a:spcPts val="0"/>
              </a:spcAft>
              <a:buClr>
                <a:srgbClr val="FFFFFF"/>
              </a:buClr>
              <a:buSzPts val="1800"/>
              <a:buChar char="●"/>
            </a:pPr>
            <a:r>
              <a:rPr lang="en-US" sz="1800">
                <a:solidFill>
                  <a:srgbClr val="FFFFFF"/>
                </a:solidFill>
              </a:rPr>
              <a:t>CLAVR-x runs the “source” cloud mask that was delivered to Harris.  It offers a way to verify the Harris implementation.</a:t>
            </a:r>
            <a:endParaRPr sz="1800">
              <a:solidFill>
                <a:srgbClr val="FFFFFF"/>
              </a:solidFill>
            </a:endParaRPr>
          </a:p>
          <a:p>
            <a:pPr marL="0" marR="0" lvl="0" indent="0" algn="l" rtl="0">
              <a:spcBef>
                <a:spcPts val="0"/>
              </a:spcBef>
              <a:spcAft>
                <a:spcPts val="0"/>
              </a:spcAft>
              <a:buNone/>
            </a:pPr>
            <a:endParaRPr sz="1800">
              <a:solidFill>
                <a:srgbClr val="FFFFFF"/>
              </a:solidFill>
            </a:endParaRPr>
          </a:p>
          <a:p>
            <a:pPr marL="457200" marR="0" lvl="0" indent="-342900" algn="l" rtl="0">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In the next slides we show BCM performance separately over certain surfaces and day/night .</a:t>
            </a:r>
            <a:endParaRPr/>
          </a:p>
        </p:txBody>
      </p:sp>
      <p:sp>
        <p:nvSpPr>
          <p:cNvPr id="761" name="Shape 761"/>
          <p:cNvSpPr txBox="1"/>
          <p:nvPr/>
        </p:nvSpPr>
        <p:spPr>
          <a:xfrm>
            <a:off x="7745059" y="110142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PASSED</a:t>
            </a:r>
            <a:endParaRPr/>
          </a:p>
        </p:txBody>
      </p:sp>
      <p:graphicFrame>
        <p:nvGraphicFramePr>
          <p:cNvPr id="762" name="Shape 762"/>
          <p:cNvGraphicFramePr/>
          <p:nvPr/>
        </p:nvGraphicFramePr>
        <p:xfrm>
          <a:off x="419349" y="1676400"/>
          <a:ext cx="8382050" cy="1996950"/>
        </p:xfrm>
        <a:graphic>
          <a:graphicData uri="http://schemas.openxmlformats.org/drawingml/2006/table">
            <a:tbl>
              <a:tblPr>
                <a:noFill/>
                <a:tableStyleId>{C0540B48-E21A-49F2-B2EA-D80C7953BA77}</a:tableStyleId>
              </a:tblPr>
              <a:tblGrid>
                <a:gridCol w="1295300"/>
                <a:gridCol w="822175"/>
                <a:gridCol w="845375"/>
                <a:gridCol w="845375"/>
                <a:gridCol w="845375"/>
                <a:gridCol w="845375"/>
                <a:gridCol w="961025"/>
                <a:gridCol w="961025"/>
                <a:gridCol w="961025"/>
              </a:tblGrid>
              <a:tr h="80250">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Mask Algorithm</a:t>
                      </a:r>
                      <a:endParaRPr sz="1500" b="1"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Sample Size</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gridSpan="4">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fraction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Probability of</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r>
              <a:tr h="3193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CALIOP</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ABI</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Clear</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Cloudy</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Detection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False Detection</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Missed Cloud</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r>
              <a:tr h="319325">
                <a:tc gridSpan="6">
                  <a:txBody>
                    <a:bodyPr/>
                    <a:lstStyle/>
                    <a:p>
                      <a:pPr marL="0" marR="0" lvl="0" indent="0" algn="ctr" rtl="0">
                        <a:lnSpc>
                          <a:spcPct val="100000"/>
                        </a:lnSpc>
                        <a:spcBef>
                          <a:spcPts val="0"/>
                        </a:spcBef>
                        <a:spcAft>
                          <a:spcPts val="0"/>
                        </a:spcAft>
                        <a:buClr>
                          <a:srgbClr val="00B050"/>
                        </a:buClr>
                        <a:buSzPts val="1600"/>
                        <a:buFont typeface="Calibri"/>
                        <a:buNone/>
                      </a:pPr>
                      <a:r>
                        <a:rPr lang="en-US" sz="1600" b="0" i="0" u="none" strike="noStrike" cap="none">
                          <a:solidFill>
                            <a:srgbClr val="00B050"/>
                          </a:solidFill>
                          <a:latin typeface="Calibri"/>
                          <a:ea typeface="Calibri"/>
                          <a:cs typeface="Calibri"/>
                          <a:sym typeface="Calibri"/>
                        </a:rPr>
                        <a:t>Baseline Cloud Mask accuracy requirement</a:t>
                      </a:r>
                      <a:endParaRPr sz="1600" b="0" i="0" u="none" strike="noStrike" cap="none">
                        <a:solidFill>
                          <a:srgbClr val="00B05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B050"/>
                        </a:buClr>
                        <a:buSzPts val="1600"/>
                        <a:buFont typeface="Arial"/>
                        <a:buNone/>
                      </a:pPr>
                      <a:r>
                        <a:rPr lang="en-US" sz="1600" u="none" strike="noStrike" cap="none">
                          <a:solidFill>
                            <a:srgbClr val="00B050"/>
                          </a:solidFill>
                        </a:rPr>
                        <a:t>0.870</a:t>
                      </a:r>
                      <a:endParaRPr sz="1600" u="none" strike="noStrike" cap="none">
                        <a:solidFill>
                          <a:srgbClr val="00B050"/>
                        </a:solidFill>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HARRIS</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203412</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0.699</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0.672</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0.903</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0.032</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lnSpc>
                          <a:spcPct val="115000"/>
                        </a:lnSpc>
                        <a:spcBef>
                          <a:spcPts val="0"/>
                        </a:spcBef>
                        <a:spcAft>
                          <a:spcPts val="0"/>
                        </a:spcAft>
                        <a:buNone/>
                      </a:pPr>
                      <a:r>
                        <a:rPr lang="en-US" sz="1600">
                          <a:latin typeface="Calibri"/>
                          <a:ea typeface="Calibri"/>
                          <a:cs typeface="Calibri"/>
                          <a:sym typeface="Calibri"/>
                        </a:rPr>
                        <a:t>0.065</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CLAVR-x</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a:latin typeface="Calibri"/>
                          <a:ea typeface="Calibri"/>
                          <a:cs typeface="Calibri"/>
                          <a:sym typeface="Calibri"/>
                        </a:rPr>
                        <a:t>203412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0.69</a:t>
                      </a:r>
                      <a:r>
                        <a:rPr lang="en-US" sz="1600">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a:t>
                      </a:r>
                      <a:r>
                        <a:rPr lang="en-US" sz="1600">
                          <a:latin typeface="Calibri"/>
                          <a:ea typeface="Calibri"/>
                          <a:cs typeface="Calibri"/>
                          <a:sym typeface="Calibri"/>
                        </a:rPr>
                        <a:t>8</a:t>
                      </a:r>
                      <a:r>
                        <a:rPr lang="en-US" sz="1600" b="0" i="0" u="none" strike="noStrike" cap="none">
                          <a:solidFill>
                            <a:srgbClr val="000000"/>
                          </a:solidFill>
                          <a:latin typeface="Calibri"/>
                          <a:ea typeface="Calibri"/>
                          <a:cs typeface="Calibri"/>
                          <a:sym typeface="Calibri"/>
                        </a:rPr>
                        <a:t>1</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72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82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a:t>
                      </a:r>
                      <a:r>
                        <a:rPr lang="en-US" sz="1600">
                          <a:latin typeface="Calibri"/>
                          <a:ea typeface="Calibri"/>
                          <a:cs typeface="Calibri"/>
                          <a:sym typeface="Calibri"/>
                        </a:rPr>
                        <a:t>05</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0.03</a:t>
                      </a:r>
                      <a:r>
                        <a:rPr lang="en-US" sz="1600">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58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r>
              <a:tr h="3193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 BCM Beta</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37975</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0.598</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0.617</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0.891</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0.064</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0.045</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bl>
          </a:graphicData>
        </a:graphic>
      </p:graphicFrame>
      <p:sp>
        <p:nvSpPr>
          <p:cNvPr id="763" name="Shape 763"/>
          <p:cNvSpPr txBox="1"/>
          <p:nvPr/>
        </p:nvSpPr>
        <p:spPr>
          <a:xfrm>
            <a:off x="2242825" y="6458650"/>
            <a:ext cx="465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 BCM HARRIS has no Prob Clear or Prob Cloudy</a:t>
            </a:r>
            <a:endParaRPr>
              <a:solidFill>
                <a:srgbClr val="FF9900"/>
              </a:solidFill>
            </a:endParaRPr>
          </a:p>
        </p:txBody>
      </p:sp>
      <p:sp>
        <p:nvSpPr>
          <p:cNvPr id="764" name="Shape 764"/>
          <p:cNvSpPr/>
          <p:nvPr/>
        </p:nvSpPr>
        <p:spPr>
          <a:xfrm>
            <a:off x="6310500" y="1352988"/>
            <a:ext cx="242700" cy="323400"/>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30161"/>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CALIOP vs ABI Comparison Statistics</a:t>
            </a:r>
            <a:endParaRPr/>
          </a:p>
        </p:txBody>
      </p:sp>
      <p:sp>
        <p:nvSpPr>
          <p:cNvPr id="771" name="Shape 7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450"/>
              <a:buFont typeface="Arial"/>
              <a:buNone/>
            </a:pPr>
            <a:fld id="{00000000-1234-1234-1234-123412341234}" type="slidenum">
              <a:rPr lang="en-US" sz="1400">
                <a:solidFill>
                  <a:srgbClr val="FFFFFF"/>
                </a:solidFill>
                <a:latin typeface="Arial"/>
                <a:ea typeface="Arial"/>
                <a:cs typeface="Arial"/>
                <a:sym typeface="Arial"/>
              </a:rPr>
              <a:t>34</a:t>
            </a:fld>
            <a:endParaRPr sz="1400">
              <a:solidFill>
                <a:srgbClr val="FFFFFF"/>
              </a:solidFill>
              <a:latin typeface="Arial"/>
              <a:ea typeface="Arial"/>
              <a:cs typeface="Arial"/>
              <a:sym typeface="Arial"/>
            </a:endParaRPr>
          </a:p>
        </p:txBody>
      </p:sp>
      <p:sp>
        <p:nvSpPr>
          <p:cNvPr id="772" name="Shape 772"/>
          <p:cNvSpPr txBox="1"/>
          <p:nvPr/>
        </p:nvSpPr>
        <p:spPr>
          <a:xfrm>
            <a:off x="1773150" y="981212"/>
            <a:ext cx="5597700" cy="506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Ocean, Day</a:t>
            </a:r>
            <a:endParaRPr/>
          </a:p>
        </p:txBody>
      </p:sp>
      <p:sp>
        <p:nvSpPr>
          <p:cNvPr id="773" name="Shape 773"/>
          <p:cNvSpPr txBox="1"/>
          <p:nvPr/>
        </p:nvSpPr>
        <p:spPr>
          <a:xfrm>
            <a:off x="1773150" y="3724412"/>
            <a:ext cx="5597700" cy="506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Ocean, Night</a:t>
            </a:r>
            <a:endParaRPr/>
          </a:p>
        </p:txBody>
      </p:sp>
      <p:sp>
        <p:nvSpPr>
          <p:cNvPr id="774" name="Shape 774"/>
          <p:cNvSpPr txBox="1"/>
          <p:nvPr/>
        </p:nvSpPr>
        <p:spPr>
          <a:xfrm>
            <a:off x="7702209" y="383062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PASSED</a:t>
            </a:r>
            <a:endParaRPr/>
          </a:p>
        </p:txBody>
      </p:sp>
      <p:sp>
        <p:nvSpPr>
          <p:cNvPr id="775" name="Shape 775"/>
          <p:cNvSpPr txBox="1"/>
          <p:nvPr/>
        </p:nvSpPr>
        <p:spPr>
          <a:xfrm>
            <a:off x="7696200" y="1066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PASSED</a:t>
            </a:r>
            <a:endParaRPr/>
          </a:p>
        </p:txBody>
      </p:sp>
      <p:graphicFrame>
        <p:nvGraphicFramePr>
          <p:cNvPr id="776" name="Shape 776"/>
          <p:cNvGraphicFramePr/>
          <p:nvPr/>
        </p:nvGraphicFramePr>
        <p:xfrm>
          <a:off x="381000" y="1600200"/>
          <a:ext cx="8382050" cy="2076525"/>
        </p:xfrm>
        <a:graphic>
          <a:graphicData uri="http://schemas.openxmlformats.org/drawingml/2006/table">
            <a:tbl>
              <a:tblPr>
                <a:noFill/>
                <a:tableStyleId>{C0540B48-E21A-49F2-B2EA-D80C7953BA77}</a:tableStyleId>
              </a:tblPr>
              <a:tblGrid>
                <a:gridCol w="1295300"/>
                <a:gridCol w="822175"/>
                <a:gridCol w="845375"/>
                <a:gridCol w="845375"/>
                <a:gridCol w="845375"/>
                <a:gridCol w="845375"/>
                <a:gridCol w="961025"/>
                <a:gridCol w="961025"/>
                <a:gridCol w="961025"/>
              </a:tblGrid>
              <a:tr h="325100">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Mask Algorithm</a:t>
                      </a:r>
                      <a:endParaRPr sz="1500" b="1"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Sample Size</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gridSpan="4">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fraction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Probability of</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r>
              <a:tr h="3193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CALIOP</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ABI</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Clear</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Cloudy</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Detection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False Detection</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Missed Cloud</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r>
              <a:tr h="319325">
                <a:tc gridSpan="6">
                  <a:txBody>
                    <a:bodyPr/>
                    <a:lstStyle/>
                    <a:p>
                      <a:pPr marL="0" marR="0" lvl="0" indent="0" algn="ctr" rtl="0">
                        <a:lnSpc>
                          <a:spcPct val="100000"/>
                        </a:lnSpc>
                        <a:spcBef>
                          <a:spcPts val="0"/>
                        </a:spcBef>
                        <a:spcAft>
                          <a:spcPts val="0"/>
                        </a:spcAft>
                        <a:buClr>
                          <a:srgbClr val="00B050"/>
                        </a:buClr>
                        <a:buSzPts val="1600"/>
                        <a:buFont typeface="Calibri"/>
                        <a:buNone/>
                      </a:pPr>
                      <a:r>
                        <a:rPr lang="en-US" sz="1600" b="0" i="0" u="none" strike="noStrike" cap="none">
                          <a:solidFill>
                            <a:srgbClr val="00B050"/>
                          </a:solidFill>
                          <a:latin typeface="Calibri"/>
                          <a:ea typeface="Calibri"/>
                          <a:cs typeface="Calibri"/>
                          <a:sym typeface="Calibri"/>
                        </a:rPr>
                        <a:t>Baseline Cloud Mask accuracy requirement</a:t>
                      </a:r>
                      <a:endParaRPr sz="1600" b="0" i="0" u="none" strike="noStrike" cap="none">
                        <a:solidFill>
                          <a:srgbClr val="00B05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B050"/>
                        </a:buClr>
                        <a:buSzPts val="1600"/>
                        <a:buFont typeface="Arial"/>
                        <a:buNone/>
                      </a:pPr>
                      <a:r>
                        <a:rPr lang="en-US" sz="1600" u="none" strike="noStrike" cap="none">
                          <a:solidFill>
                            <a:srgbClr val="00B050"/>
                          </a:solidFill>
                        </a:rPr>
                        <a:t>0.870</a:t>
                      </a:r>
                      <a:endParaRPr sz="1600" u="none" strike="noStrike" cap="none">
                        <a:solidFill>
                          <a:srgbClr val="00B050"/>
                        </a:solidFill>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HARRIS</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a:latin typeface="Calibri"/>
                          <a:ea typeface="Calibri"/>
                          <a:cs typeface="Calibri"/>
                          <a:sym typeface="Calibri"/>
                        </a:rPr>
                        <a:t>481</a:t>
                      </a:r>
                      <a:r>
                        <a:rPr lang="en-US" sz="1600" b="0" i="0" u="none" strike="noStrike" cap="none">
                          <a:solidFill>
                            <a:srgbClr val="000000"/>
                          </a:solidFill>
                          <a:latin typeface="Calibri"/>
                          <a:ea typeface="Calibri"/>
                          <a:cs typeface="Calibri"/>
                          <a:sym typeface="Calibri"/>
                        </a:rPr>
                        <a:t>3</a:t>
                      </a:r>
                      <a:r>
                        <a:rPr lang="en-US" sz="1600">
                          <a:latin typeface="Calibri"/>
                          <a:ea typeface="Calibri"/>
                          <a:cs typeface="Calibri"/>
                          <a:sym typeface="Calibri"/>
                        </a:rPr>
                        <a:t>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0.609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a:t>
                      </a:r>
                      <a:r>
                        <a:rPr lang="en-US" sz="1600">
                          <a:latin typeface="Calibri"/>
                          <a:ea typeface="Calibri"/>
                          <a:cs typeface="Calibri"/>
                          <a:sym typeface="Calibri"/>
                        </a:rPr>
                        <a:t>31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0.92</a:t>
                      </a:r>
                      <a:r>
                        <a:rPr lang="en-US" sz="1600">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44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35</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CLAVR-x</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lvl="0" indent="0" algn="ctr"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48134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0.609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0.62</a:t>
                      </a:r>
                      <a:r>
                        <a:rPr lang="en-US" sz="1600">
                          <a:latin typeface="Calibri"/>
                          <a:ea typeface="Calibri"/>
                          <a:cs typeface="Calibri"/>
                          <a:sym typeface="Calibri"/>
                        </a:rPr>
                        <a:t>7</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0.05</a:t>
                      </a:r>
                      <a:r>
                        <a:rPr lang="en-US" sz="1600">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0.03</a:t>
                      </a:r>
                      <a:r>
                        <a:rPr lang="en-US" sz="1600">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0.92</a:t>
                      </a:r>
                      <a:r>
                        <a:rPr lang="en-US" sz="1600">
                          <a:latin typeface="Calibri"/>
                          <a:ea typeface="Calibri"/>
                          <a:cs typeface="Calibri"/>
                          <a:sym typeface="Calibri"/>
                        </a:rPr>
                        <a:t>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41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3</a:t>
                      </a:r>
                      <a:r>
                        <a:rPr lang="en-US" sz="1600" b="0" i="0" u="none" strike="noStrike" cap="none">
                          <a:solidFill>
                            <a:srgbClr val="000000"/>
                          </a:solidFill>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r>
              <a:tr h="3193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 BCM Beta</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12159</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0.357</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0.473</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0.845</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0.135</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0.020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bl>
          </a:graphicData>
        </a:graphic>
      </p:graphicFrame>
      <p:graphicFrame>
        <p:nvGraphicFramePr>
          <p:cNvPr id="777" name="Shape 777"/>
          <p:cNvGraphicFramePr/>
          <p:nvPr/>
        </p:nvGraphicFramePr>
        <p:xfrm>
          <a:off x="381000" y="4338820"/>
          <a:ext cx="8382050" cy="2076525"/>
        </p:xfrm>
        <a:graphic>
          <a:graphicData uri="http://schemas.openxmlformats.org/drawingml/2006/table">
            <a:tbl>
              <a:tblPr>
                <a:noFill/>
                <a:tableStyleId>{C0540B48-E21A-49F2-B2EA-D80C7953BA77}</a:tableStyleId>
              </a:tblPr>
              <a:tblGrid>
                <a:gridCol w="1295300"/>
                <a:gridCol w="822175"/>
                <a:gridCol w="845375"/>
                <a:gridCol w="845375"/>
                <a:gridCol w="845375"/>
                <a:gridCol w="845375"/>
                <a:gridCol w="961025"/>
                <a:gridCol w="961025"/>
                <a:gridCol w="961025"/>
              </a:tblGrid>
              <a:tr h="325100">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Mask Algorithm</a:t>
                      </a:r>
                      <a:endParaRPr sz="1500" b="1"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Sample Size</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gridSpan="4">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fraction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Probability of</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r>
              <a:tr h="3193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CALIOP</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ABI</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Clear</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Cloudy</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Detection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False Detection</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Missed Cloud</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r>
              <a:tr h="319325">
                <a:tc gridSpan="6">
                  <a:txBody>
                    <a:bodyPr/>
                    <a:lstStyle/>
                    <a:p>
                      <a:pPr marL="0" marR="0" lvl="0" indent="0" algn="ctr" rtl="0">
                        <a:lnSpc>
                          <a:spcPct val="100000"/>
                        </a:lnSpc>
                        <a:spcBef>
                          <a:spcPts val="0"/>
                        </a:spcBef>
                        <a:spcAft>
                          <a:spcPts val="0"/>
                        </a:spcAft>
                        <a:buClr>
                          <a:srgbClr val="00B050"/>
                        </a:buClr>
                        <a:buSzPts val="1600"/>
                        <a:buFont typeface="Calibri"/>
                        <a:buNone/>
                      </a:pPr>
                      <a:r>
                        <a:rPr lang="en-US" sz="1600" b="0" i="0" u="none" strike="noStrike" cap="none">
                          <a:solidFill>
                            <a:srgbClr val="00B050"/>
                          </a:solidFill>
                          <a:latin typeface="Calibri"/>
                          <a:ea typeface="Calibri"/>
                          <a:cs typeface="Calibri"/>
                          <a:sym typeface="Calibri"/>
                        </a:rPr>
                        <a:t>Baseline Cloud Mask accuracy requirement</a:t>
                      </a:r>
                      <a:endParaRPr sz="1600" b="0" i="0" u="none" strike="noStrike" cap="none">
                        <a:solidFill>
                          <a:srgbClr val="00B05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B050"/>
                        </a:buClr>
                        <a:buSzPts val="1600"/>
                        <a:buFont typeface="Arial"/>
                        <a:buNone/>
                      </a:pPr>
                      <a:r>
                        <a:rPr lang="en-US" sz="1600" u="none" strike="noStrike" cap="none">
                          <a:solidFill>
                            <a:srgbClr val="00B050"/>
                          </a:solidFill>
                        </a:rPr>
                        <a:t>0.870</a:t>
                      </a:r>
                      <a:endParaRPr sz="1600" u="none" strike="noStrike" cap="none">
                        <a:solidFill>
                          <a:srgbClr val="00B050"/>
                        </a:solidFill>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HARRIS</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a:latin typeface="Calibri"/>
                          <a:ea typeface="Calibri"/>
                          <a:cs typeface="Calibri"/>
                          <a:sym typeface="Calibri"/>
                        </a:rPr>
                        <a:t>71028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0.656</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0.648</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0.89</a:t>
                      </a:r>
                      <a:r>
                        <a:rPr lang="en-US" sz="1600">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0.028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0.07</a:t>
                      </a:r>
                      <a:r>
                        <a:rPr lang="en-US" sz="1600">
                          <a:latin typeface="Calibri"/>
                          <a:ea typeface="Calibri"/>
                          <a:cs typeface="Calibri"/>
                          <a:sym typeface="Calibri"/>
                        </a:rPr>
                        <a:t>3</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CLAVR-x</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lvl="0" indent="0" algn="ctr"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71028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0.656</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0.673</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0.109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0.129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0.90</a:t>
                      </a:r>
                      <a:r>
                        <a:rPr lang="en-US" sz="1600">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0.057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0.04</a:t>
                      </a:r>
                      <a:r>
                        <a:rPr lang="en-US" sz="1600">
                          <a:latin typeface="Calibri"/>
                          <a:ea typeface="Calibri"/>
                          <a:cs typeface="Calibri"/>
                          <a:sym typeface="Calibri"/>
                        </a:rPr>
                        <a:t>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r>
              <a:tr h="3193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 BCM Beta</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13929</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0.693</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0.655</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0.000</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0.906</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0.028</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None/>
                      </a:pPr>
                      <a:r>
                        <a:rPr lang="en-US" sz="1600">
                          <a:latin typeface="Calibri"/>
                          <a:ea typeface="Calibri"/>
                          <a:cs typeface="Calibri"/>
                          <a:sym typeface="Calibri"/>
                        </a:rPr>
                        <a:t>0.066</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bl>
          </a:graphicData>
        </a:graphic>
      </p:graphicFrame>
      <p:sp>
        <p:nvSpPr>
          <p:cNvPr id="778" name="Shape 778"/>
          <p:cNvSpPr txBox="1"/>
          <p:nvPr/>
        </p:nvSpPr>
        <p:spPr>
          <a:xfrm>
            <a:off x="2242825" y="6458650"/>
            <a:ext cx="46584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 BCM HARRIS has no Prob Clear or Prob Cloudy</a:t>
            </a:r>
            <a:endParaRPr>
              <a:solidFill>
                <a:srgbClr val="FF9900"/>
              </a:solidFill>
            </a:endParaRPr>
          </a:p>
        </p:txBody>
      </p:sp>
      <p:sp>
        <p:nvSpPr>
          <p:cNvPr id="779" name="Shape 779"/>
          <p:cNvSpPr/>
          <p:nvPr/>
        </p:nvSpPr>
        <p:spPr>
          <a:xfrm>
            <a:off x="6225975" y="4015413"/>
            <a:ext cx="242700" cy="323400"/>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0" name="Shape 780"/>
          <p:cNvSpPr/>
          <p:nvPr/>
        </p:nvSpPr>
        <p:spPr>
          <a:xfrm>
            <a:off x="6225975" y="1224963"/>
            <a:ext cx="242700" cy="323400"/>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457200" y="30161"/>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CALIOP vs ABI Comparison Statistics</a:t>
            </a:r>
            <a:endParaRPr/>
          </a:p>
        </p:txBody>
      </p:sp>
      <p:sp>
        <p:nvSpPr>
          <p:cNvPr id="787" name="Shape 78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450"/>
              <a:buFont typeface="Arial"/>
              <a:buNone/>
            </a:pPr>
            <a:fld id="{00000000-1234-1234-1234-123412341234}" type="slidenum">
              <a:rPr lang="en-US" sz="1400">
                <a:solidFill>
                  <a:srgbClr val="FFFFFF"/>
                </a:solidFill>
                <a:latin typeface="Arial"/>
                <a:ea typeface="Arial"/>
                <a:cs typeface="Arial"/>
                <a:sym typeface="Arial"/>
              </a:rPr>
              <a:t>35</a:t>
            </a:fld>
            <a:endParaRPr sz="1400">
              <a:solidFill>
                <a:srgbClr val="FFFFFF"/>
              </a:solidFill>
              <a:latin typeface="Arial"/>
              <a:ea typeface="Arial"/>
              <a:cs typeface="Arial"/>
              <a:sym typeface="Arial"/>
            </a:endParaRPr>
          </a:p>
        </p:txBody>
      </p:sp>
      <p:sp>
        <p:nvSpPr>
          <p:cNvPr id="788" name="Shape 788"/>
          <p:cNvSpPr txBox="1"/>
          <p:nvPr/>
        </p:nvSpPr>
        <p:spPr>
          <a:xfrm>
            <a:off x="1773150" y="981212"/>
            <a:ext cx="5597700" cy="506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a:solidFill>
                  <a:srgbClr val="FFFFFF"/>
                </a:solidFill>
              </a:rPr>
              <a:t>Land</a:t>
            </a:r>
            <a:r>
              <a:rPr lang="en-US" sz="2400">
                <a:solidFill>
                  <a:srgbClr val="FFFFFF"/>
                </a:solidFill>
                <a:latin typeface="Arial"/>
                <a:ea typeface="Arial"/>
                <a:cs typeface="Arial"/>
                <a:sym typeface="Arial"/>
              </a:rPr>
              <a:t>, Day</a:t>
            </a:r>
            <a:endParaRPr/>
          </a:p>
        </p:txBody>
      </p:sp>
      <p:sp>
        <p:nvSpPr>
          <p:cNvPr id="789" name="Shape 789"/>
          <p:cNvSpPr txBox="1"/>
          <p:nvPr/>
        </p:nvSpPr>
        <p:spPr>
          <a:xfrm>
            <a:off x="1773150" y="3724412"/>
            <a:ext cx="5597700" cy="506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a:solidFill>
                  <a:srgbClr val="FFFFFF"/>
                </a:solidFill>
              </a:rPr>
              <a:t>Land</a:t>
            </a:r>
            <a:r>
              <a:rPr lang="en-US" sz="2400">
                <a:solidFill>
                  <a:srgbClr val="FFFFFF"/>
                </a:solidFill>
                <a:latin typeface="Arial"/>
                <a:ea typeface="Arial"/>
                <a:cs typeface="Arial"/>
                <a:sym typeface="Arial"/>
              </a:rPr>
              <a:t>, Night</a:t>
            </a:r>
            <a:endParaRPr/>
          </a:p>
        </p:txBody>
      </p:sp>
      <p:sp>
        <p:nvSpPr>
          <p:cNvPr id="790" name="Shape 790"/>
          <p:cNvSpPr txBox="1"/>
          <p:nvPr/>
        </p:nvSpPr>
        <p:spPr>
          <a:xfrm>
            <a:off x="7702209" y="383062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PASSED</a:t>
            </a:r>
            <a:endParaRPr/>
          </a:p>
        </p:txBody>
      </p:sp>
      <p:sp>
        <p:nvSpPr>
          <p:cNvPr id="791" name="Shape 791"/>
          <p:cNvSpPr txBox="1"/>
          <p:nvPr/>
        </p:nvSpPr>
        <p:spPr>
          <a:xfrm>
            <a:off x="7696200" y="1066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FFFFFF"/>
                </a:solidFill>
                <a:latin typeface="Calibri"/>
                <a:ea typeface="Calibri"/>
                <a:cs typeface="Calibri"/>
                <a:sym typeface="Calibri"/>
              </a:rPr>
              <a:t>PASSED</a:t>
            </a:r>
            <a:endParaRPr/>
          </a:p>
        </p:txBody>
      </p:sp>
      <p:graphicFrame>
        <p:nvGraphicFramePr>
          <p:cNvPr id="792" name="Shape 792"/>
          <p:cNvGraphicFramePr/>
          <p:nvPr/>
        </p:nvGraphicFramePr>
        <p:xfrm>
          <a:off x="381000" y="1600200"/>
          <a:ext cx="8382050" cy="2076525"/>
        </p:xfrm>
        <a:graphic>
          <a:graphicData uri="http://schemas.openxmlformats.org/drawingml/2006/table">
            <a:tbl>
              <a:tblPr>
                <a:noFill/>
                <a:tableStyleId>{C0540B48-E21A-49F2-B2EA-D80C7953BA77}</a:tableStyleId>
              </a:tblPr>
              <a:tblGrid>
                <a:gridCol w="1295300"/>
                <a:gridCol w="822175"/>
                <a:gridCol w="845375"/>
                <a:gridCol w="845375"/>
                <a:gridCol w="845375"/>
                <a:gridCol w="845375"/>
                <a:gridCol w="961025"/>
                <a:gridCol w="961025"/>
                <a:gridCol w="961025"/>
              </a:tblGrid>
              <a:tr h="325100">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Mask Algorithm</a:t>
                      </a:r>
                      <a:endParaRPr sz="1500" b="1"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Sample Size</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gridSpan="4">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fraction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Probability of</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r>
              <a:tr h="3193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CALIOP</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ABI</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Clear</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Cloudy</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Detection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False Detection</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Missed Cloud</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r>
              <a:tr h="319325">
                <a:tc gridSpan="6">
                  <a:txBody>
                    <a:bodyPr/>
                    <a:lstStyle/>
                    <a:p>
                      <a:pPr marL="0" marR="0" lvl="0" indent="0" algn="ctr" rtl="0">
                        <a:lnSpc>
                          <a:spcPct val="100000"/>
                        </a:lnSpc>
                        <a:spcBef>
                          <a:spcPts val="0"/>
                        </a:spcBef>
                        <a:spcAft>
                          <a:spcPts val="0"/>
                        </a:spcAft>
                        <a:buClr>
                          <a:srgbClr val="00B050"/>
                        </a:buClr>
                        <a:buSzPts val="1600"/>
                        <a:buFont typeface="Calibri"/>
                        <a:buNone/>
                      </a:pPr>
                      <a:r>
                        <a:rPr lang="en-US" sz="1600" b="0" i="0" u="none" strike="noStrike" cap="none">
                          <a:solidFill>
                            <a:srgbClr val="00B050"/>
                          </a:solidFill>
                          <a:latin typeface="Calibri"/>
                          <a:ea typeface="Calibri"/>
                          <a:cs typeface="Calibri"/>
                          <a:sym typeface="Calibri"/>
                        </a:rPr>
                        <a:t>Baseline Cloud Mask accuracy requirement</a:t>
                      </a:r>
                      <a:endParaRPr sz="1600" b="0" i="0" u="none" strike="noStrike" cap="none">
                        <a:solidFill>
                          <a:srgbClr val="00B05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B050"/>
                        </a:buClr>
                        <a:buSzPts val="1600"/>
                        <a:buFont typeface="Arial"/>
                        <a:buNone/>
                      </a:pPr>
                      <a:r>
                        <a:rPr lang="en-US" sz="1600" u="none" strike="noStrike" cap="none">
                          <a:solidFill>
                            <a:srgbClr val="00B050"/>
                          </a:solidFill>
                        </a:rPr>
                        <a:t>0.870</a:t>
                      </a:r>
                      <a:endParaRPr sz="1600" u="none" strike="noStrike" cap="none">
                        <a:solidFill>
                          <a:srgbClr val="00B050"/>
                        </a:solidFill>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HARRIS</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a:latin typeface="Calibri"/>
                          <a:ea typeface="Calibri"/>
                          <a:cs typeface="Calibri"/>
                          <a:sym typeface="Calibri"/>
                        </a:rPr>
                        <a:t>203</a:t>
                      </a:r>
                      <a:r>
                        <a:rPr lang="en-US" sz="1600" i="0" u="none" strike="noStrike" cap="none">
                          <a:solidFill>
                            <a:srgbClr val="000000"/>
                          </a:solidFill>
                          <a:latin typeface="Calibri"/>
                          <a:ea typeface="Calibri"/>
                          <a:cs typeface="Calibri"/>
                          <a:sym typeface="Calibri"/>
                        </a:rPr>
                        <a:t>7</a:t>
                      </a:r>
                      <a:r>
                        <a:rPr lang="en-US" sz="1600">
                          <a:latin typeface="Calibri"/>
                          <a:ea typeface="Calibri"/>
                          <a:cs typeface="Calibri"/>
                          <a:sym typeface="Calibri"/>
                        </a:rPr>
                        <a:t>5</a:t>
                      </a:r>
                      <a:endParaRPr sz="160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0.770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0.772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0.921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0.041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0.039</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CLAVR-x</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lvl="0" indent="0" algn="ctr" rtl="0">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20375</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0.770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a:t>
                      </a:r>
                      <a:r>
                        <a:rPr lang="en-US" sz="1600">
                          <a:latin typeface="Calibri"/>
                          <a:ea typeface="Calibri"/>
                          <a:cs typeface="Calibri"/>
                          <a:sym typeface="Calibri"/>
                        </a:rPr>
                        <a:t>8</a:t>
                      </a:r>
                      <a:r>
                        <a:rPr lang="en-US" sz="1600" b="0" i="0" u="none" strike="noStrike" cap="none">
                          <a:solidFill>
                            <a:srgbClr val="000000"/>
                          </a:solidFill>
                          <a:latin typeface="Calibri"/>
                          <a:ea typeface="Calibri"/>
                          <a:cs typeface="Calibri"/>
                          <a:sym typeface="Calibri"/>
                        </a:rPr>
                        <a:t>3</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0.05</a:t>
                      </a:r>
                      <a:r>
                        <a:rPr lang="en-US" sz="1600">
                          <a:latin typeface="Calibri"/>
                          <a:ea typeface="Calibri"/>
                          <a:cs typeface="Calibri"/>
                          <a:sym typeface="Calibri"/>
                        </a:rPr>
                        <a:t>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0.04</a:t>
                      </a:r>
                      <a:r>
                        <a:rPr lang="en-US" sz="1600">
                          <a:latin typeface="Calibri"/>
                          <a:ea typeface="Calibri"/>
                          <a:cs typeface="Calibri"/>
                          <a:sym typeface="Calibri"/>
                        </a:rPr>
                        <a:t>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a:t>
                      </a:r>
                      <a:r>
                        <a:rPr lang="en-US" sz="1600">
                          <a:latin typeface="Calibri"/>
                          <a:ea typeface="Calibri"/>
                          <a:cs typeface="Calibri"/>
                          <a:sym typeface="Calibri"/>
                        </a:rPr>
                        <a:t>2</a:t>
                      </a:r>
                      <a:r>
                        <a:rPr lang="en-US" sz="1600" b="0" i="0" u="none" strike="noStrike" cap="none">
                          <a:solidFill>
                            <a:srgbClr val="000000"/>
                          </a:solidFill>
                          <a:latin typeface="Calibri"/>
                          <a:ea typeface="Calibri"/>
                          <a:cs typeface="Calibri"/>
                          <a:sym typeface="Calibri"/>
                        </a:rPr>
                        <a:t>3</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2</a:t>
                      </a:r>
                      <a:r>
                        <a:rPr lang="en-US" sz="1600" b="0" i="0" u="none" strike="noStrike" cap="none">
                          <a:solidFill>
                            <a:srgbClr val="000000"/>
                          </a:solidFill>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5</a:t>
                      </a:r>
                      <a:r>
                        <a:rPr lang="en-US" sz="1600" b="0" i="0" u="none" strike="noStrike" cap="none">
                          <a:solidFill>
                            <a:srgbClr val="000000"/>
                          </a:solidFill>
                          <a:latin typeface="Calibri"/>
                          <a:ea typeface="Calibri"/>
                          <a:cs typeface="Calibri"/>
                          <a:sym typeface="Calibri"/>
                        </a:rPr>
                        <a:t>2</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r>
              <a:tr h="3193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 BCM Beta</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3865</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0.688</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0.713</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0.895</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0.064</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0.040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bl>
          </a:graphicData>
        </a:graphic>
      </p:graphicFrame>
      <p:graphicFrame>
        <p:nvGraphicFramePr>
          <p:cNvPr id="793" name="Shape 793"/>
          <p:cNvGraphicFramePr/>
          <p:nvPr/>
        </p:nvGraphicFramePr>
        <p:xfrm>
          <a:off x="381000" y="4338820"/>
          <a:ext cx="8382050" cy="2076525"/>
        </p:xfrm>
        <a:graphic>
          <a:graphicData uri="http://schemas.openxmlformats.org/drawingml/2006/table">
            <a:tbl>
              <a:tblPr>
                <a:noFill/>
                <a:tableStyleId>{C0540B48-E21A-49F2-B2EA-D80C7953BA77}</a:tableStyleId>
              </a:tblPr>
              <a:tblGrid>
                <a:gridCol w="1295300"/>
                <a:gridCol w="822175"/>
                <a:gridCol w="845375"/>
                <a:gridCol w="845375"/>
                <a:gridCol w="845375"/>
                <a:gridCol w="845375"/>
                <a:gridCol w="961025"/>
                <a:gridCol w="961025"/>
                <a:gridCol w="961025"/>
              </a:tblGrid>
              <a:tr h="325100">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Mask Algorithm</a:t>
                      </a:r>
                      <a:endParaRPr sz="1500" b="1"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rowSpan="2">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Sample Size</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gridSpan="4">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Cloud fraction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1" i="0" u="none" strike="noStrike" cap="none">
                          <a:solidFill>
                            <a:srgbClr val="FFFFFF"/>
                          </a:solidFill>
                          <a:latin typeface="Book Antiqua"/>
                          <a:ea typeface="Book Antiqua"/>
                          <a:cs typeface="Book Antiqua"/>
                          <a:sym typeface="Book Antiqua"/>
                        </a:rPr>
                        <a:t>Probability of</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hMerge="1">
                  <a:txBody>
                    <a:bodyPr/>
                    <a:lstStyle/>
                    <a:p>
                      <a:endParaRPr lang="en-US"/>
                    </a:p>
                  </a:txBody>
                  <a:tcPr/>
                </a:tc>
                <a:tc hMerge="1">
                  <a:txBody>
                    <a:bodyPr/>
                    <a:lstStyle/>
                    <a:p>
                      <a:endParaRPr lang="en-US"/>
                    </a:p>
                  </a:txBody>
                  <a:tcPr/>
                </a:tc>
              </a:tr>
              <a:tr h="3193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CALIOP</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ABI</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Clear</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Probab. Cloudy</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Detection</a:t>
                      </a:r>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False Detection</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c>
                  <a:txBody>
                    <a:bodyPr/>
                    <a:lstStyle/>
                    <a:p>
                      <a:pPr marL="0" marR="0" lvl="0" indent="0" algn="ctr" rtl="0">
                        <a:lnSpc>
                          <a:spcPct val="100000"/>
                        </a:lnSpc>
                        <a:spcBef>
                          <a:spcPts val="0"/>
                        </a:spcBef>
                        <a:spcAft>
                          <a:spcPts val="0"/>
                        </a:spcAft>
                        <a:buClr>
                          <a:srgbClr val="FFFFFF"/>
                        </a:buClr>
                        <a:buSzPts val="1500"/>
                        <a:buFont typeface="Book Antiqua"/>
                        <a:buNone/>
                      </a:pPr>
                      <a:r>
                        <a:rPr lang="en-US" sz="1500" b="0" i="0" u="none" strike="noStrike" cap="none">
                          <a:solidFill>
                            <a:srgbClr val="FFFFFF"/>
                          </a:solidFill>
                          <a:latin typeface="Book Antiqua"/>
                          <a:ea typeface="Book Antiqua"/>
                          <a:cs typeface="Book Antiqua"/>
                          <a:sym typeface="Book Antiqua"/>
                        </a:rPr>
                        <a:t>Missed Cloud</a:t>
                      </a:r>
                      <a:endParaRPr sz="1500" b="0" i="0" u="none" strike="noStrike" cap="none">
                        <a:solidFill>
                          <a:srgbClr val="FFFFFF"/>
                        </a:solidFill>
                        <a:latin typeface="Book Antiqua"/>
                        <a:ea typeface="Book Antiqua"/>
                        <a:cs typeface="Book Antiqua"/>
                        <a:sym typeface="Book Antiqua"/>
                      </a:endParaRPr>
                    </a:p>
                  </a:txBody>
                  <a:tcPr marL="12700" marR="12700" marT="169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585CF"/>
                    </a:solidFill>
                  </a:tcPr>
                </a:tc>
              </a:tr>
              <a:tr h="319325">
                <a:tc gridSpan="6">
                  <a:txBody>
                    <a:bodyPr/>
                    <a:lstStyle/>
                    <a:p>
                      <a:pPr marL="0" marR="0" lvl="0" indent="0" algn="ctr" rtl="0">
                        <a:lnSpc>
                          <a:spcPct val="100000"/>
                        </a:lnSpc>
                        <a:spcBef>
                          <a:spcPts val="0"/>
                        </a:spcBef>
                        <a:spcAft>
                          <a:spcPts val="0"/>
                        </a:spcAft>
                        <a:buClr>
                          <a:srgbClr val="00B050"/>
                        </a:buClr>
                        <a:buSzPts val="1600"/>
                        <a:buFont typeface="Calibri"/>
                        <a:buNone/>
                      </a:pPr>
                      <a:r>
                        <a:rPr lang="en-US" sz="1600" b="0" i="0" u="none" strike="noStrike" cap="none">
                          <a:solidFill>
                            <a:srgbClr val="00B050"/>
                          </a:solidFill>
                          <a:latin typeface="Calibri"/>
                          <a:ea typeface="Calibri"/>
                          <a:cs typeface="Calibri"/>
                          <a:sym typeface="Calibri"/>
                        </a:rPr>
                        <a:t>Baseline Cloud Mask accuracy requirement</a:t>
                      </a:r>
                      <a:endParaRPr sz="1600" b="0" i="0" u="none" strike="noStrike" cap="none">
                        <a:solidFill>
                          <a:srgbClr val="00B05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B050"/>
                        </a:buClr>
                        <a:buSzPts val="1600"/>
                        <a:buFont typeface="Arial"/>
                        <a:buNone/>
                      </a:pPr>
                      <a:r>
                        <a:rPr lang="en-US" sz="1600" u="none" strike="noStrike" cap="none">
                          <a:solidFill>
                            <a:srgbClr val="00B050"/>
                          </a:solidFill>
                        </a:rPr>
                        <a:t>0.870</a:t>
                      </a:r>
                      <a:endParaRPr sz="1600" u="none" strike="noStrike" cap="none">
                        <a:solidFill>
                          <a:srgbClr val="00B050"/>
                        </a:solidFill>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HARRIS</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a:latin typeface="Calibri"/>
                          <a:ea typeface="Calibri"/>
                          <a:cs typeface="Calibri"/>
                          <a:sym typeface="Calibri"/>
                        </a:rPr>
                        <a:t>413</a:t>
                      </a:r>
                      <a:r>
                        <a:rPr lang="en-US" sz="1600" b="0" i="0" u="none" strike="noStrike" cap="none">
                          <a:solidFill>
                            <a:srgbClr val="000000"/>
                          </a:solidFill>
                          <a:latin typeface="Calibri"/>
                          <a:ea typeface="Calibri"/>
                          <a:cs typeface="Calibri"/>
                          <a:sym typeface="Calibri"/>
                        </a:rPr>
                        <a:t>57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0.824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0.76</a:t>
                      </a:r>
                      <a:r>
                        <a:rPr lang="en-US" sz="1600">
                          <a:latin typeface="Calibri"/>
                          <a:ea typeface="Calibri"/>
                          <a:cs typeface="Calibri"/>
                          <a:sym typeface="Calibri"/>
                        </a:rPr>
                        <a:t>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0.000</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0.926</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0.006</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0.068</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r h="319325">
                <a:tc>
                  <a:txBody>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 BCM CLAVR-x</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a:solidFill>
                            <a:schemeClr val="dk1"/>
                          </a:solidFill>
                          <a:latin typeface="Calibri"/>
                          <a:ea typeface="Calibri"/>
                          <a:cs typeface="Calibri"/>
                          <a:sym typeface="Calibri"/>
                        </a:rPr>
                        <a:t>413</a:t>
                      </a:r>
                      <a:r>
                        <a:rPr lang="en-US" sz="1600" b="0" i="0" u="none" strike="noStrike" cap="none">
                          <a:solidFill>
                            <a:srgbClr val="000000"/>
                          </a:solidFill>
                          <a:latin typeface="Calibri"/>
                          <a:ea typeface="Calibri"/>
                          <a:cs typeface="Calibri"/>
                          <a:sym typeface="Calibri"/>
                        </a:rPr>
                        <a:t>57</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0.824</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0.772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0.06</a:t>
                      </a:r>
                      <a:r>
                        <a:rPr lang="en-US" sz="1600">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0.04</a:t>
                      </a:r>
                      <a:r>
                        <a:rPr lang="en-US" sz="1600">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0.9</a:t>
                      </a:r>
                      <a:r>
                        <a:rPr lang="en-US" sz="1600">
                          <a:latin typeface="Calibri"/>
                          <a:ea typeface="Calibri"/>
                          <a:cs typeface="Calibri"/>
                          <a:sym typeface="Calibri"/>
                        </a:rPr>
                        <a:t>2</a:t>
                      </a:r>
                      <a:r>
                        <a:rPr lang="en-US" sz="1600" b="0" i="0" u="none" strike="noStrike" cap="none">
                          <a:solidFill>
                            <a:srgbClr val="000000"/>
                          </a:solidFill>
                          <a:latin typeface="Calibri"/>
                          <a:ea typeface="Calibri"/>
                          <a:cs typeface="Calibri"/>
                          <a:sym typeface="Calibri"/>
                        </a:rPr>
                        <a:t>4</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a:t>
                      </a:r>
                      <a:r>
                        <a:rPr lang="en-US" sz="1600">
                          <a:latin typeface="Calibri"/>
                          <a:ea typeface="Calibri"/>
                          <a:cs typeface="Calibri"/>
                          <a:sym typeface="Calibri"/>
                        </a:rPr>
                        <a:t>1</a:t>
                      </a:r>
                      <a:r>
                        <a:rPr lang="en-US" sz="1600" b="0" i="0" u="none" strike="noStrike" cap="none">
                          <a:solidFill>
                            <a:srgbClr val="000000"/>
                          </a:solidFill>
                          <a:latin typeface="Calibri"/>
                          <a:ea typeface="Calibri"/>
                          <a:cs typeface="Calibri"/>
                          <a:sym typeface="Calibri"/>
                        </a:rPr>
                        <a:t>2</a:t>
                      </a:r>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0.064</a:t>
                      </a:r>
                      <a:endParaRPr sz="16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AEEF3"/>
                    </a:solidFill>
                  </a:tcPr>
                </a:tc>
              </a:tr>
              <a:tr h="319325">
                <a:tc>
                  <a:txBody>
                    <a:bodyPr/>
                    <a:lstStyle/>
                    <a:p>
                      <a:pPr marL="0" marR="0" lvl="0" indent="0" algn="l" rtl="0">
                        <a:lnSpc>
                          <a:spcPct val="100000"/>
                        </a:lnSpc>
                        <a:spcBef>
                          <a:spcPts val="0"/>
                        </a:spcBef>
                        <a:spcAft>
                          <a:spcPts val="0"/>
                        </a:spcAft>
                        <a:buNone/>
                      </a:pPr>
                      <a:r>
                        <a:rPr lang="en-US" sz="1600">
                          <a:latin typeface="Calibri"/>
                          <a:ea typeface="Calibri"/>
                          <a:cs typeface="Calibri"/>
                          <a:sym typeface="Calibri"/>
                        </a:rPr>
                        <a:t> BCM Beta</a:t>
                      </a:r>
                      <a:endParaRPr sz="1600" b="0" i="0" u="none" strike="noStrike" cap="none">
                        <a:solidFill>
                          <a:srgbClr val="000000"/>
                        </a:solidFill>
                        <a:latin typeface="Calibri"/>
                        <a:ea typeface="Calibri"/>
                        <a:cs typeface="Calibri"/>
                        <a:sym typeface="Calibri"/>
                      </a:endParaRPr>
                    </a:p>
                  </a:txBody>
                  <a:tcPr marL="7150" marR="7150"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6427</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0.834</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0.784</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0.000</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0.939</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0.005</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c>
                  <a:txBody>
                    <a:bodyPr/>
                    <a:lstStyle/>
                    <a:p>
                      <a:pPr marL="0" lvl="0" indent="0" algn="ctr" rtl="0">
                        <a:spcBef>
                          <a:spcPts val="0"/>
                        </a:spcBef>
                        <a:spcAft>
                          <a:spcPts val="0"/>
                        </a:spcAft>
                        <a:buNone/>
                      </a:pPr>
                      <a:r>
                        <a:rPr lang="en-US" sz="1600">
                          <a:latin typeface="Calibri"/>
                          <a:ea typeface="Calibri"/>
                          <a:cs typeface="Calibri"/>
                          <a:sym typeface="Calibri"/>
                        </a:rPr>
                        <a:t>0.056</a:t>
                      </a:r>
                      <a:endParaRPr sz="1600">
                        <a:latin typeface="Calibri"/>
                        <a:ea typeface="Calibri"/>
                        <a:cs typeface="Calibri"/>
                        <a:sym typeface="Calibri"/>
                      </a:endParaRPr>
                    </a:p>
                  </a:txBody>
                  <a:tcPr marL="9525" marR="9525" marT="95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6DDE7"/>
                    </a:solidFill>
                  </a:tcPr>
                </a:tc>
              </a:tr>
            </a:tbl>
          </a:graphicData>
        </a:graphic>
      </p:graphicFrame>
      <p:sp>
        <p:nvSpPr>
          <p:cNvPr id="794" name="Shape 794"/>
          <p:cNvSpPr txBox="1"/>
          <p:nvPr/>
        </p:nvSpPr>
        <p:spPr>
          <a:xfrm>
            <a:off x="2242825" y="6458650"/>
            <a:ext cx="465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 BCM HARRIS has no Prob Clear or Prob Cloudy</a:t>
            </a:r>
            <a:endParaRPr>
              <a:solidFill>
                <a:srgbClr val="FF9900"/>
              </a:solidFill>
            </a:endParaRPr>
          </a:p>
        </p:txBody>
      </p:sp>
      <p:sp>
        <p:nvSpPr>
          <p:cNvPr id="795" name="Shape 795"/>
          <p:cNvSpPr/>
          <p:nvPr/>
        </p:nvSpPr>
        <p:spPr>
          <a:xfrm>
            <a:off x="6186775" y="1229088"/>
            <a:ext cx="242700" cy="323400"/>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6" name="Shape 796"/>
          <p:cNvSpPr/>
          <p:nvPr/>
        </p:nvSpPr>
        <p:spPr>
          <a:xfrm>
            <a:off x="6225975" y="4015413"/>
            <a:ext cx="242700" cy="323400"/>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title"/>
          </p:nvPr>
        </p:nvSpPr>
        <p:spPr>
          <a:xfrm>
            <a:off x="457200" y="-187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CALIOP vs ABI Comparison Summary</a:t>
            </a:r>
            <a:endParaRPr/>
          </a:p>
        </p:txBody>
      </p:sp>
      <p:sp>
        <p:nvSpPr>
          <p:cNvPr id="803" name="Shape 803"/>
          <p:cNvSpPr txBox="1">
            <a:spLocks noGrp="1"/>
          </p:cNvSpPr>
          <p:nvPr>
            <p:ph type="body" idx="1"/>
          </p:nvPr>
        </p:nvSpPr>
        <p:spPr>
          <a:xfrm>
            <a:off x="457200" y="1465276"/>
            <a:ext cx="8229600" cy="4706924"/>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For 11 days CALIOP vs ABI collocation pixels BCM performance meets the accuracy specification requirement of 87.0%.</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Indicated accuracy requirement should be met at the end of the Provisional period.  </a:t>
            </a:r>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Cloud team is planning to tune BCM tests to increase performance, by using developed tools. </a:t>
            </a:r>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04" name="Shape 8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0000"/>
              </a:buClr>
              <a:buSzPts val="450"/>
              <a:buFont typeface="Arial"/>
              <a:buNone/>
            </a:pPr>
            <a:fld id="{00000000-1234-1234-1234-123412341234}" type="slidenum">
              <a:rPr lang="en-US" sz="1400">
                <a:solidFill>
                  <a:srgbClr val="FFFFFF"/>
                </a:solidFill>
                <a:latin typeface="Arial"/>
                <a:ea typeface="Arial"/>
                <a:cs typeface="Arial"/>
                <a:sym typeface="Arial"/>
              </a:rPr>
              <a:t>36</a:t>
            </a:fld>
            <a:endParaRPr sz="1400">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457200" y="41510"/>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PLPT Outcomes: Summary</a:t>
            </a:r>
            <a:endParaRPr>
              <a:solidFill>
                <a:srgbClr val="FF9900"/>
              </a:solidFill>
            </a:endParaRPr>
          </a:p>
        </p:txBody>
      </p:sp>
      <p:sp>
        <p:nvSpPr>
          <p:cNvPr id="811" name="Shape 811"/>
          <p:cNvSpPr txBox="1">
            <a:spLocks noGrp="1"/>
          </p:cNvSpPr>
          <p:nvPr>
            <p:ph type="body" idx="1"/>
          </p:nvPr>
        </p:nvSpPr>
        <p:spPr>
          <a:xfrm>
            <a:off x="457200" y="1290162"/>
            <a:ext cx="8229600" cy="4525961"/>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All PLPT activities required to make </a:t>
            </a:r>
            <a:r>
              <a:rPr lang="en-US" sz="2400"/>
              <a:t>Provisional </a:t>
            </a:r>
            <a:r>
              <a:rPr lang="en-US" sz="2400" b="0" i="0" u="none" strike="noStrike" cap="none">
                <a:solidFill>
                  <a:schemeClr val="lt1"/>
                </a:solidFill>
                <a:latin typeface="Calibri"/>
                <a:ea typeface="Calibri"/>
                <a:cs typeface="Calibri"/>
                <a:sym typeface="Calibri"/>
              </a:rPr>
              <a:t>have been completed.</a:t>
            </a:r>
            <a:endParaRPr/>
          </a:p>
          <a:p>
            <a:pPr marL="233363" marR="0" lvl="0" indent="-233363"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Some PLPT on some Domains were not accomplished but no reason to believe this impacts performance.</a:t>
            </a:r>
            <a:endParaRPr/>
          </a:p>
          <a:p>
            <a:pPr marL="233363" marR="0" lvl="0" indent="-233363" algn="l" rtl="0">
              <a:lnSpc>
                <a:spcPct val="100000"/>
              </a:lnSpc>
              <a:spcBef>
                <a:spcPts val="48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Unexpected behavior revealed by PLPTs, under investigation:</a:t>
            </a:r>
            <a:endParaRPr/>
          </a:p>
          <a:p>
            <a:pPr marL="690562" marR="0" lvl="1" indent="-233361" algn="l" rtl="0">
              <a:lnSpc>
                <a:spcPct val="100000"/>
              </a:lnSpc>
              <a:spcBef>
                <a:spcPts val="400"/>
              </a:spcBef>
              <a:spcAft>
                <a:spcPts val="0"/>
              </a:spcAft>
              <a:buClr>
                <a:schemeClr val="lt1"/>
              </a:buClr>
              <a:buSzPts val="2000"/>
              <a:buFont typeface="Arial"/>
              <a:buChar char="–"/>
            </a:pPr>
            <a:r>
              <a:rPr lang="en-US" sz="2000"/>
              <a:t>Snow mask usage</a:t>
            </a:r>
            <a:endParaRPr sz="2000"/>
          </a:p>
          <a:p>
            <a:pPr marL="690562" marR="0" lvl="1" indent="-233361" algn="l" rtl="0">
              <a:lnSpc>
                <a:spcPct val="100000"/>
              </a:lnSpc>
              <a:spcBef>
                <a:spcPts val="400"/>
              </a:spcBef>
              <a:spcAft>
                <a:spcPts val="0"/>
              </a:spcAft>
              <a:buClr>
                <a:schemeClr val="lt1"/>
              </a:buClr>
              <a:buSzPts val="2000"/>
              <a:buFont typeface="Arial"/>
              <a:buChar char="–"/>
            </a:pPr>
            <a:r>
              <a:rPr lang="en-US" sz="2000"/>
              <a:t>PFMFT/ETROP along coast lines</a:t>
            </a:r>
            <a:endParaRPr sz="2000"/>
          </a:p>
          <a:p>
            <a:pPr marL="690562" marR="0" lvl="1" indent="-233361" algn="l" rtl="0">
              <a:lnSpc>
                <a:spcPct val="100000"/>
              </a:lnSpc>
              <a:spcBef>
                <a:spcPts val="400"/>
              </a:spcBef>
              <a:spcAft>
                <a:spcPts val="0"/>
              </a:spcAft>
              <a:buClr>
                <a:schemeClr val="lt1"/>
              </a:buClr>
              <a:buSzPts val="2000"/>
              <a:buFont typeface="Arial"/>
              <a:buChar char="–"/>
            </a:pPr>
            <a:r>
              <a:rPr lang="en-US" sz="2000"/>
              <a:t>RFMFT false cloud on sst fronts</a:t>
            </a:r>
            <a:endParaRPr sz="2000"/>
          </a:p>
          <a:p>
            <a:pPr marL="290512" marR="0" lvl="0" indent="-239712" algn="l" rtl="0">
              <a:lnSpc>
                <a:spcPct val="100000"/>
              </a:lnSpc>
              <a:spcBef>
                <a:spcPts val="48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Once these issues are fixed, tuning can begin to optimize performance against our PLPT methods. (i.e. tuning will address terminator artifacts)</a:t>
            </a:r>
            <a:endParaRPr/>
          </a:p>
          <a:p>
            <a:pPr marL="290513" marR="0" lvl="0" indent="-239713" algn="l" rtl="0">
              <a:lnSpc>
                <a:spcPct val="100000"/>
              </a:lnSpc>
              <a:spcBef>
                <a:spcPts val="480"/>
              </a:spcBef>
              <a:spcAft>
                <a:spcPts val="0"/>
              </a:spcAft>
              <a:buClr>
                <a:schemeClr val="lt1"/>
              </a:buClr>
              <a:buSzPts val="2400"/>
              <a:buFont typeface="Arial"/>
              <a:buChar char="•"/>
            </a:pPr>
            <a:r>
              <a:rPr lang="en-US" sz="2400" b="1" i="1" u="none" strike="noStrike" cap="none">
                <a:solidFill>
                  <a:schemeClr val="lt1"/>
                </a:solidFill>
              </a:rPr>
              <a:t>Subsequent modifications will be based on team feedback.</a:t>
            </a:r>
            <a:endParaRPr b="1" i="1"/>
          </a:p>
        </p:txBody>
      </p:sp>
      <p:sp>
        <p:nvSpPr>
          <p:cNvPr id="812" name="Shape 81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i="0" u="none" strike="noStrike" cap="none">
                <a:solidFill>
                  <a:schemeClr val="lt1"/>
                </a:solidFill>
                <a:latin typeface="Arial"/>
                <a:ea typeface="Arial"/>
                <a:cs typeface="Arial"/>
                <a:sym typeface="Arial"/>
              </a:rPr>
              <a:t>37</a:t>
            </a:fld>
            <a:endParaRPr sz="140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Shape 818"/>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GOES-16 Cloud Mask User Applications and Feedback</a:t>
            </a:r>
            <a:endParaRPr/>
          </a:p>
        </p:txBody>
      </p:sp>
      <p:sp>
        <p:nvSpPr>
          <p:cNvPr id="819" name="Shape 81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38</a:t>
            </a:fld>
            <a:endParaRPr sz="14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GOES-16 ASR Assimilation</a:t>
            </a:r>
            <a:endParaRPr>
              <a:solidFill>
                <a:srgbClr val="FF9900"/>
              </a:solidFill>
            </a:endParaRPr>
          </a:p>
        </p:txBody>
      </p:sp>
      <p:sp>
        <p:nvSpPr>
          <p:cNvPr id="826" name="Shape 826"/>
          <p:cNvSpPr txBox="1">
            <a:spLocks noGrp="1"/>
          </p:cNvSpPr>
          <p:nvPr>
            <p:ph type="body" idx="1"/>
          </p:nvPr>
        </p:nvSpPr>
        <p:spPr>
          <a:xfrm>
            <a:off x="536225" y="919100"/>
            <a:ext cx="8229600" cy="5761200"/>
          </a:xfrm>
          <a:prstGeom prst="rect">
            <a:avLst/>
          </a:prstGeom>
        </p:spPr>
        <p:txBody>
          <a:bodyPr spcFirstLastPara="1" wrap="square" lIns="91425" tIns="91425" rIns="91425" bIns="91425" anchor="t" anchorCtr="0">
            <a:noAutofit/>
          </a:bodyPr>
          <a:lstStyle/>
          <a:p>
            <a:pPr marL="457200" lvl="0" indent="-419100" rtl="0">
              <a:spcBef>
                <a:spcPts val="640"/>
              </a:spcBef>
              <a:spcAft>
                <a:spcPts val="0"/>
              </a:spcAft>
              <a:buSzPts val="3000"/>
              <a:buChar char="•"/>
            </a:pPr>
            <a:r>
              <a:rPr lang="en-US" sz="3000"/>
              <a:t>GOES-R</a:t>
            </a:r>
            <a:r>
              <a:rPr lang="en-US" sz="3000" baseline="30000"/>
              <a:t>3 </a:t>
            </a:r>
            <a:r>
              <a:rPr lang="en-US" sz="3000"/>
              <a:t>funded a project to deliver GOES-R Infrared Radiances to NOAA/NWS NCEP for assimilation into the GFS model.</a:t>
            </a:r>
            <a:endParaRPr sz="3000"/>
          </a:p>
          <a:p>
            <a:pPr marL="457200" lvl="0" indent="-419100" rtl="0">
              <a:spcBef>
                <a:spcPts val="0"/>
              </a:spcBef>
              <a:spcAft>
                <a:spcPts val="0"/>
              </a:spcAft>
              <a:buSzPts val="3000"/>
              <a:buChar char="•"/>
            </a:pPr>
            <a:r>
              <a:rPr lang="en-US" sz="3000"/>
              <a:t>GOES-16 Cloud Mask and Cloud Pressures are used.</a:t>
            </a:r>
            <a:endParaRPr sz="3000"/>
          </a:p>
          <a:p>
            <a:pPr marL="457200" lvl="0" indent="-419100" rtl="0">
              <a:spcBef>
                <a:spcPts val="0"/>
              </a:spcBef>
              <a:spcAft>
                <a:spcPts val="0"/>
              </a:spcAft>
              <a:buSzPts val="3000"/>
              <a:buChar char="•"/>
            </a:pPr>
            <a:r>
              <a:rPr lang="en-US" sz="3000"/>
              <a:t> Jim Jung and Sharon Nebuda (CIMSS) are working with Andrew Collard (NCEP) to test the GOES-16 GS products.</a:t>
            </a:r>
            <a:endParaRPr sz="3000"/>
          </a:p>
          <a:p>
            <a:pPr marL="457200" lvl="0" indent="-419100" rtl="0">
              <a:spcBef>
                <a:spcPts val="0"/>
              </a:spcBef>
              <a:spcAft>
                <a:spcPts val="0"/>
              </a:spcAft>
              <a:buSzPts val="3000"/>
              <a:buChar char="•"/>
            </a:pPr>
            <a:r>
              <a:rPr lang="en-US" sz="3000"/>
              <a:t>Walter Wolf and Thomas King are developed to BUFR file creation and delivery mechanisms.</a:t>
            </a:r>
            <a:endParaRPr sz="3000"/>
          </a:p>
          <a:p>
            <a:pPr marL="457200" lvl="0" indent="-419100">
              <a:spcBef>
                <a:spcPts val="0"/>
              </a:spcBef>
              <a:spcAft>
                <a:spcPts val="0"/>
              </a:spcAft>
              <a:buClr>
                <a:srgbClr val="FF9900"/>
              </a:buClr>
              <a:buSzPts val="3000"/>
              <a:buChar char="•"/>
            </a:pPr>
            <a:r>
              <a:rPr lang="en-US" sz="3000" b="1">
                <a:solidFill>
                  <a:srgbClr val="FF9900"/>
                </a:solidFill>
              </a:rPr>
              <a:t>Most important external application of GOES-16 Cloud Mask.</a:t>
            </a:r>
            <a:endParaRPr sz="3000" b="1">
              <a:solidFill>
                <a:srgbClr val="FF9900"/>
              </a:solidFill>
            </a:endParaRPr>
          </a:p>
        </p:txBody>
      </p:sp>
      <p:sp>
        <p:nvSpPr>
          <p:cNvPr id="827" name="Shape 82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39</a:t>
            </a:fld>
            <a:endParaRPr sz="1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000">
                <a:solidFill>
                  <a:srgbClr val="FF9900"/>
                </a:solidFill>
              </a:rPr>
              <a:t>Products Impacted by Cloud Mask</a:t>
            </a:r>
            <a:endParaRPr sz="3000">
              <a:solidFill>
                <a:srgbClr val="FF9900"/>
              </a:solidFill>
            </a:endParaRPr>
          </a:p>
        </p:txBody>
      </p:sp>
      <p:sp>
        <p:nvSpPr>
          <p:cNvPr id="418" name="Shape 41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a:t>4</a:t>
            </a:fld>
            <a:endParaRPr/>
          </a:p>
        </p:txBody>
      </p:sp>
      <p:pic>
        <p:nvPicPr>
          <p:cNvPr id="419" name="Shape 419"/>
          <p:cNvPicPr preferRelativeResize="0"/>
          <p:nvPr/>
        </p:nvPicPr>
        <p:blipFill rotWithShape="1">
          <a:blip r:embed="rId3">
            <a:alphaModFix/>
          </a:blip>
          <a:srcRect l="8305" t="3203" r="8810" b="4203"/>
          <a:stretch/>
        </p:blipFill>
        <p:spPr>
          <a:xfrm>
            <a:off x="1077125" y="1334050"/>
            <a:ext cx="7095151" cy="5022300"/>
          </a:xfrm>
          <a:prstGeom prst="rect">
            <a:avLst/>
          </a:prstGeom>
          <a:noFill/>
          <a:ln>
            <a:noFill/>
          </a:ln>
        </p:spPr>
      </p:pic>
      <p:sp>
        <p:nvSpPr>
          <p:cNvPr id="420" name="Shape 420"/>
          <p:cNvSpPr/>
          <p:nvPr/>
        </p:nvSpPr>
        <p:spPr>
          <a:xfrm>
            <a:off x="3290675" y="2865725"/>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4338200" y="1674175"/>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5423600" y="2865725"/>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3290675" y="5213121"/>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6979250" y="4380275"/>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6269175" y="3512225"/>
            <a:ext cx="573000" cy="553500"/>
          </a:xfrm>
          <a:prstGeom prst="noSmoking">
            <a:avLst>
              <a:gd name="adj" fmla="val 8488"/>
            </a:avLst>
          </a:prstGeom>
          <a:solidFill>
            <a:srgbClr val="FF00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How GOES-16 ASR Works</a:t>
            </a:r>
            <a:endParaRPr/>
          </a:p>
        </p:txBody>
      </p:sp>
      <p:sp>
        <p:nvSpPr>
          <p:cNvPr id="834" name="Shape 8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40</a:t>
            </a:fld>
            <a:endParaRPr sz="1400">
              <a:latin typeface="Arial"/>
              <a:ea typeface="Arial"/>
              <a:cs typeface="Arial"/>
              <a:sym typeface="Arial"/>
            </a:endParaRPr>
          </a:p>
        </p:txBody>
      </p:sp>
      <p:pic>
        <p:nvPicPr>
          <p:cNvPr id="835" name="Shape 835"/>
          <p:cNvPicPr preferRelativeResize="0"/>
          <p:nvPr/>
        </p:nvPicPr>
        <p:blipFill>
          <a:blip r:embed="rId3">
            <a:alphaModFix/>
          </a:blip>
          <a:stretch>
            <a:fillRect/>
          </a:stretch>
        </p:blipFill>
        <p:spPr>
          <a:xfrm>
            <a:off x="83250" y="1307668"/>
            <a:ext cx="3078900" cy="3078900"/>
          </a:xfrm>
          <a:prstGeom prst="rect">
            <a:avLst/>
          </a:prstGeom>
          <a:noFill/>
          <a:ln>
            <a:noFill/>
          </a:ln>
        </p:spPr>
      </p:pic>
      <p:pic>
        <p:nvPicPr>
          <p:cNvPr id="836" name="Shape 836"/>
          <p:cNvPicPr preferRelativeResize="0"/>
          <p:nvPr/>
        </p:nvPicPr>
        <p:blipFill>
          <a:blip r:embed="rId4">
            <a:alphaModFix/>
          </a:blip>
          <a:stretch>
            <a:fillRect/>
          </a:stretch>
        </p:blipFill>
        <p:spPr>
          <a:xfrm>
            <a:off x="2081649" y="2914362"/>
            <a:ext cx="3807076" cy="3807076"/>
          </a:xfrm>
          <a:prstGeom prst="rect">
            <a:avLst/>
          </a:prstGeom>
          <a:noFill/>
          <a:ln>
            <a:noFill/>
          </a:ln>
        </p:spPr>
      </p:pic>
      <p:pic>
        <p:nvPicPr>
          <p:cNvPr id="837" name="Shape 837"/>
          <p:cNvPicPr preferRelativeResize="0"/>
          <p:nvPr/>
        </p:nvPicPr>
        <p:blipFill rotWithShape="1">
          <a:blip r:embed="rId5">
            <a:alphaModFix/>
          </a:blip>
          <a:srcRect l="-2322"/>
          <a:stretch/>
        </p:blipFill>
        <p:spPr>
          <a:xfrm>
            <a:off x="5533825" y="1146300"/>
            <a:ext cx="3480674" cy="3401626"/>
          </a:xfrm>
          <a:prstGeom prst="rect">
            <a:avLst/>
          </a:prstGeom>
          <a:noFill/>
          <a:ln>
            <a:noFill/>
          </a:ln>
        </p:spPr>
      </p:pic>
      <p:cxnSp>
        <p:nvCxnSpPr>
          <p:cNvPr id="838" name="Shape 838"/>
          <p:cNvCxnSpPr/>
          <p:nvPr/>
        </p:nvCxnSpPr>
        <p:spPr>
          <a:xfrm>
            <a:off x="2430925" y="2282700"/>
            <a:ext cx="3457800" cy="564300"/>
          </a:xfrm>
          <a:prstGeom prst="straightConnector1">
            <a:avLst/>
          </a:prstGeom>
          <a:noFill/>
          <a:ln w="9525" cap="flat" cmpd="sng">
            <a:solidFill>
              <a:srgbClr val="FF0000"/>
            </a:solidFill>
            <a:prstDash val="solid"/>
            <a:round/>
            <a:headEnd type="none" w="lg" len="lg"/>
            <a:tailEnd type="triangle" w="lg" len="lg"/>
          </a:ln>
        </p:spPr>
      </p:cxnSp>
      <p:sp>
        <p:nvSpPr>
          <p:cNvPr id="839" name="Shape 839"/>
          <p:cNvSpPr txBox="1"/>
          <p:nvPr/>
        </p:nvSpPr>
        <p:spPr>
          <a:xfrm>
            <a:off x="0" y="1249350"/>
            <a:ext cx="2262900" cy="365100"/>
          </a:xfrm>
          <a:prstGeom prst="rect">
            <a:avLst/>
          </a:prstGeom>
          <a:solidFill>
            <a:srgbClr val="666666"/>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GOES-16 Full-Disk Image</a:t>
            </a:r>
            <a:endParaRPr>
              <a:solidFill>
                <a:srgbClr val="FF9900"/>
              </a:solidFill>
            </a:endParaRPr>
          </a:p>
        </p:txBody>
      </p:sp>
      <p:sp>
        <p:nvSpPr>
          <p:cNvPr id="840" name="Shape 840"/>
          <p:cNvSpPr txBox="1"/>
          <p:nvPr/>
        </p:nvSpPr>
        <p:spPr>
          <a:xfrm>
            <a:off x="457200" y="5907850"/>
            <a:ext cx="1171800" cy="604200"/>
          </a:xfrm>
          <a:prstGeom prst="rect">
            <a:avLst/>
          </a:prstGeom>
          <a:solidFill>
            <a:srgbClr val="66666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Single ASR Grid-Cell</a:t>
            </a:r>
            <a:endParaRPr>
              <a:solidFill>
                <a:srgbClr val="FF9900"/>
              </a:solidFill>
            </a:endParaRPr>
          </a:p>
        </p:txBody>
      </p:sp>
      <p:sp>
        <p:nvSpPr>
          <p:cNvPr id="841" name="Shape 841"/>
          <p:cNvSpPr txBox="1"/>
          <p:nvPr/>
        </p:nvSpPr>
        <p:spPr>
          <a:xfrm>
            <a:off x="6233675" y="2243025"/>
            <a:ext cx="1444500" cy="604200"/>
          </a:xfrm>
          <a:prstGeom prst="rect">
            <a:avLst/>
          </a:prstGeom>
          <a:solidFill>
            <a:srgbClr val="66666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O-B for the ASR Grid-Cell</a:t>
            </a:r>
            <a:endParaRPr>
              <a:solidFill>
                <a:srgbClr val="FF9900"/>
              </a:solidFill>
            </a:endParaRPr>
          </a:p>
        </p:txBody>
      </p:sp>
      <p:sp>
        <p:nvSpPr>
          <p:cNvPr id="842" name="Shape 842"/>
          <p:cNvSpPr txBox="1"/>
          <p:nvPr/>
        </p:nvSpPr>
        <p:spPr>
          <a:xfrm>
            <a:off x="2895313" y="925650"/>
            <a:ext cx="1670100" cy="1012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ASR provides statistics of clear IR radiances in grid-cells to NCEP </a:t>
            </a:r>
            <a:endParaRPr>
              <a:solidFill>
                <a:srgbClr val="FF9900"/>
              </a:solidFill>
            </a:endParaRPr>
          </a:p>
        </p:txBody>
      </p:sp>
      <p:cxnSp>
        <p:nvCxnSpPr>
          <p:cNvPr id="843" name="Shape 843"/>
          <p:cNvCxnSpPr/>
          <p:nvPr/>
        </p:nvCxnSpPr>
        <p:spPr>
          <a:xfrm flipH="1">
            <a:off x="2124600" y="2302475"/>
            <a:ext cx="168000" cy="615600"/>
          </a:xfrm>
          <a:prstGeom prst="straightConnector1">
            <a:avLst/>
          </a:prstGeom>
          <a:noFill/>
          <a:ln w="9525" cap="flat" cmpd="sng">
            <a:solidFill>
              <a:srgbClr val="FF0000"/>
            </a:solidFill>
            <a:prstDash val="solid"/>
            <a:round/>
            <a:headEnd type="none" w="lg" len="lg"/>
            <a:tailEnd type="triangle" w="lg" len="lg"/>
          </a:ln>
        </p:spPr>
      </p:cxnSp>
      <p:sp>
        <p:nvSpPr>
          <p:cNvPr id="844" name="Shape 844"/>
          <p:cNvSpPr/>
          <p:nvPr/>
        </p:nvSpPr>
        <p:spPr>
          <a:xfrm rot="-2458501">
            <a:off x="712648" y="4071728"/>
            <a:ext cx="728349" cy="2116157"/>
          </a:xfrm>
          <a:prstGeom prst="curvedRightArrow">
            <a:avLst>
              <a:gd name="adj1" fmla="val 29714"/>
              <a:gd name="adj2" fmla="val 60123"/>
              <a:gd name="adj3" fmla="val 25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5" name="Shape 845"/>
          <p:cNvSpPr/>
          <p:nvPr/>
        </p:nvSpPr>
        <p:spPr>
          <a:xfrm rot="-7475537">
            <a:off x="4379255" y="1182450"/>
            <a:ext cx="602396" cy="1900859"/>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6" name="Shape 846"/>
          <p:cNvSpPr/>
          <p:nvPr/>
        </p:nvSpPr>
        <p:spPr>
          <a:xfrm>
            <a:off x="7332350" y="4597275"/>
            <a:ext cx="444600" cy="7017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7" name="Shape 847"/>
          <p:cNvSpPr txBox="1"/>
          <p:nvPr/>
        </p:nvSpPr>
        <p:spPr>
          <a:xfrm>
            <a:off x="6966675" y="5348325"/>
            <a:ext cx="1088700" cy="46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9900"/>
                </a:solidFill>
              </a:rPr>
              <a:t>NCEP GSI</a:t>
            </a:r>
            <a:endParaRPr>
              <a:solidFill>
                <a:srgbClr val="FF9900"/>
              </a:solidFill>
            </a:endParaRPr>
          </a:p>
        </p:txBody>
      </p:sp>
      <p:sp>
        <p:nvSpPr>
          <p:cNvPr id="848" name="Shape 848"/>
          <p:cNvSpPr txBox="1"/>
          <p:nvPr/>
        </p:nvSpPr>
        <p:spPr>
          <a:xfrm>
            <a:off x="4002150" y="2914350"/>
            <a:ext cx="928800" cy="30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200">
                <a:solidFill>
                  <a:srgbClr val="FF9900"/>
                </a:solidFill>
              </a:rPr>
              <a:t>11 um BT</a:t>
            </a:r>
            <a:endParaRPr sz="1200">
              <a:solidFill>
                <a:srgbClr val="FF9900"/>
              </a:solidFill>
            </a:endParaRPr>
          </a:p>
        </p:txBody>
      </p:sp>
      <p:sp>
        <p:nvSpPr>
          <p:cNvPr id="849" name="Shape 849"/>
          <p:cNvSpPr txBox="1"/>
          <p:nvPr/>
        </p:nvSpPr>
        <p:spPr>
          <a:xfrm>
            <a:off x="2081650" y="2914350"/>
            <a:ext cx="1088700" cy="307200"/>
          </a:xfrm>
          <a:prstGeom prst="rect">
            <a:avLst/>
          </a:prstGeom>
          <a:solidFill>
            <a:srgbClr val="66666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solidFill>
                  <a:srgbClr val="FF9900"/>
                </a:solidFill>
              </a:rPr>
              <a:t>0.65 um Ref</a:t>
            </a:r>
            <a:endParaRPr sz="1200">
              <a:solidFill>
                <a:srgbClr val="FF9900"/>
              </a:solidFill>
            </a:endParaRPr>
          </a:p>
        </p:txBody>
      </p:sp>
      <p:sp>
        <p:nvSpPr>
          <p:cNvPr id="850" name="Shape 850"/>
          <p:cNvSpPr txBox="1"/>
          <p:nvPr/>
        </p:nvSpPr>
        <p:spPr>
          <a:xfrm>
            <a:off x="2081650" y="4769275"/>
            <a:ext cx="1088700" cy="307200"/>
          </a:xfrm>
          <a:prstGeom prst="rect">
            <a:avLst/>
          </a:prstGeom>
          <a:solidFill>
            <a:srgbClr val="66666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solidFill>
                  <a:srgbClr val="FF9900"/>
                </a:solidFill>
              </a:rPr>
              <a:t>Cloud Mask</a:t>
            </a:r>
            <a:endParaRPr sz="1200">
              <a:solidFill>
                <a:srgbClr val="FF9900"/>
              </a:solidFill>
            </a:endParaRPr>
          </a:p>
        </p:txBody>
      </p:sp>
      <p:sp>
        <p:nvSpPr>
          <p:cNvPr id="851" name="Shape 851"/>
          <p:cNvSpPr txBox="1"/>
          <p:nvPr/>
        </p:nvSpPr>
        <p:spPr>
          <a:xfrm>
            <a:off x="4002150" y="4769275"/>
            <a:ext cx="1886400" cy="307200"/>
          </a:xfrm>
          <a:prstGeom prst="rect">
            <a:avLst/>
          </a:prstGeom>
          <a:solidFill>
            <a:srgbClr val="66666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solidFill>
                  <a:srgbClr val="FF9900"/>
                </a:solidFill>
              </a:rPr>
              <a:t>Single Cloud Mask Test</a:t>
            </a:r>
            <a:endParaRPr sz="1200">
              <a:solidFill>
                <a:srgbClr val="FF99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000">
                <a:solidFill>
                  <a:srgbClr val="FF9900"/>
                </a:solidFill>
              </a:rPr>
              <a:t>GOES-16 ABI Infrared Radiance for </a:t>
            </a:r>
            <a:endParaRPr sz="3000">
              <a:solidFill>
                <a:srgbClr val="FF9900"/>
              </a:solidFill>
            </a:endParaRPr>
          </a:p>
          <a:p>
            <a:pPr marL="0" lvl="0" indent="0" rtl="0">
              <a:spcBef>
                <a:spcPts val="0"/>
              </a:spcBef>
              <a:spcAft>
                <a:spcPts val="0"/>
              </a:spcAft>
              <a:buNone/>
            </a:pPr>
            <a:r>
              <a:rPr lang="en-US" sz="3000">
                <a:solidFill>
                  <a:srgbClr val="FF9900"/>
                </a:solidFill>
              </a:rPr>
              <a:t>NCEP GFS Data Assimilation System</a:t>
            </a:r>
            <a:endParaRPr sz="3000">
              <a:solidFill>
                <a:srgbClr val="FF9900"/>
              </a:solidFill>
            </a:endParaRPr>
          </a:p>
        </p:txBody>
      </p:sp>
      <p:sp>
        <p:nvSpPr>
          <p:cNvPr id="858" name="Shape 858"/>
          <p:cNvSpPr txBox="1">
            <a:spLocks noGrp="1"/>
          </p:cNvSpPr>
          <p:nvPr>
            <p:ph type="body" idx="1"/>
          </p:nvPr>
        </p:nvSpPr>
        <p:spPr>
          <a:xfrm>
            <a:off x="180475" y="1147700"/>
            <a:ext cx="4281900" cy="5357400"/>
          </a:xfrm>
          <a:prstGeom prst="rect">
            <a:avLst/>
          </a:prstGeom>
        </p:spPr>
        <p:txBody>
          <a:bodyPr spcFirstLastPara="1" wrap="square" lIns="91425" tIns="91425" rIns="91425" bIns="91425" anchor="t" anchorCtr="0">
            <a:noAutofit/>
          </a:bodyPr>
          <a:lstStyle/>
          <a:p>
            <a:pPr marL="457200" lvl="0" indent="-317500" rtl="0">
              <a:spcBef>
                <a:spcPts val="640"/>
              </a:spcBef>
              <a:spcAft>
                <a:spcPts val="0"/>
              </a:spcAft>
              <a:buClr>
                <a:srgbClr val="FFFFFF"/>
              </a:buClr>
              <a:buSzPts val="1400"/>
              <a:buChar char="•"/>
            </a:pPr>
            <a:r>
              <a:rPr lang="en-US" sz="1400" b="1">
                <a:solidFill>
                  <a:srgbClr val="FFFFFF"/>
                </a:solidFill>
              </a:rPr>
              <a:t>NCEP plans to use ABI IR Radiances for assimilation within GDAS</a:t>
            </a:r>
            <a:endParaRPr sz="1400" b="1">
              <a:solidFill>
                <a:srgbClr val="FFFFFF"/>
              </a:solidFill>
            </a:endParaRPr>
          </a:p>
          <a:p>
            <a:pPr marL="285750" lvl="0" indent="-196850" rtl="0">
              <a:spcBef>
                <a:spcPts val="640"/>
              </a:spcBef>
              <a:spcAft>
                <a:spcPts val="0"/>
              </a:spcAft>
              <a:buSzPts val="1100"/>
              <a:buNone/>
            </a:pPr>
            <a:endParaRPr sz="1400" b="1">
              <a:solidFill>
                <a:srgbClr val="FFFFFF"/>
              </a:solidFill>
            </a:endParaRPr>
          </a:p>
          <a:p>
            <a:pPr marL="457200" lvl="0" indent="-317500" rtl="0">
              <a:spcBef>
                <a:spcPts val="640"/>
              </a:spcBef>
              <a:spcAft>
                <a:spcPts val="0"/>
              </a:spcAft>
              <a:buClr>
                <a:srgbClr val="FFFFFF"/>
              </a:buClr>
              <a:buSzPts val="1400"/>
              <a:buChar char="•"/>
            </a:pPr>
            <a:r>
              <a:rPr lang="en-US" sz="1400" b="1">
                <a:solidFill>
                  <a:srgbClr val="FFFFFF"/>
                </a:solidFill>
              </a:rPr>
              <a:t>At this time, IR Radiance assimilation is considered for clear sky observations</a:t>
            </a:r>
            <a:endParaRPr sz="1400" b="1">
              <a:solidFill>
                <a:srgbClr val="FFFFFF"/>
              </a:solidFill>
            </a:endParaRPr>
          </a:p>
          <a:p>
            <a:pPr marL="0" lvl="0" indent="0" rtl="0">
              <a:spcBef>
                <a:spcPts val="640"/>
              </a:spcBef>
              <a:spcAft>
                <a:spcPts val="0"/>
              </a:spcAft>
              <a:buSzPts val="1100"/>
              <a:buNone/>
            </a:pPr>
            <a:endParaRPr sz="1400" b="1">
              <a:solidFill>
                <a:srgbClr val="FFFFFF"/>
              </a:solidFill>
            </a:endParaRPr>
          </a:p>
          <a:p>
            <a:pPr marL="457200" lvl="0" indent="-317500" rtl="0">
              <a:spcBef>
                <a:spcPts val="640"/>
              </a:spcBef>
              <a:spcAft>
                <a:spcPts val="0"/>
              </a:spcAft>
              <a:buClr>
                <a:srgbClr val="FFFFFF"/>
              </a:buClr>
              <a:buSzPts val="1400"/>
              <a:buChar char="•"/>
            </a:pPr>
            <a:r>
              <a:rPr lang="en-US" sz="1400" b="1">
                <a:solidFill>
                  <a:srgbClr val="FFFFFF"/>
                </a:solidFill>
              </a:rPr>
              <a:t>Removing Cloud impacted data is vital to the data quality for use in assimilation</a:t>
            </a:r>
            <a:endParaRPr sz="1400" b="1">
              <a:solidFill>
                <a:srgbClr val="FFFFFF"/>
              </a:solidFill>
            </a:endParaRPr>
          </a:p>
          <a:p>
            <a:pPr marL="285750" lvl="0" indent="-196850" rtl="0">
              <a:spcBef>
                <a:spcPts val="640"/>
              </a:spcBef>
              <a:spcAft>
                <a:spcPts val="0"/>
              </a:spcAft>
              <a:buSzPts val="1100"/>
              <a:buNone/>
            </a:pPr>
            <a:endParaRPr sz="1400" b="1">
              <a:solidFill>
                <a:srgbClr val="FFFFFF"/>
              </a:solidFill>
            </a:endParaRPr>
          </a:p>
          <a:p>
            <a:pPr marL="457200" lvl="0" indent="-317500" rtl="0">
              <a:spcBef>
                <a:spcPts val="640"/>
              </a:spcBef>
              <a:spcAft>
                <a:spcPts val="0"/>
              </a:spcAft>
              <a:buClr>
                <a:srgbClr val="FFFFFF"/>
              </a:buClr>
              <a:buSzPts val="1400"/>
              <a:buChar char="•"/>
            </a:pPr>
            <a:r>
              <a:rPr lang="en-US" sz="1400" b="1">
                <a:solidFill>
                  <a:srgbClr val="FFFFFF"/>
                </a:solidFill>
              </a:rPr>
              <a:t>GDAS departures demonstrates an increasing bias for an increase in observed standard deviation within the CSR/ASR processing box</a:t>
            </a:r>
            <a:endParaRPr sz="1400" b="1">
              <a:solidFill>
                <a:srgbClr val="FFFFFF"/>
              </a:solidFill>
            </a:endParaRPr>
          </a:p>
          <a:p>
            <a:pPr marL="285750" lvl="0" indent="-196850" rtl="0">
              <a:spcBef>
                <a:spcPts val="640"/>
              </a:spcBef>
              <a:spcAft>
                <a:spcPts val="0"/>
              </a:spcAft>
              <a:buSzPts val="1100"/>
              <a:buNone/>
            </a:pPr>
            <a:endParaRPr sz="1400" b="1">
              <a:solidFill>
                <a:srgbClr val="FFFFFF"/>
              </a:solidFill>
            </a:endParaRPr>
          </a:p>
          <a:p>
            <a:pPr marL="457200" lvl="0" indent="-317500" rtl="0">
              <a:spcBef>
                <a:spcPts val="640"/>
              </a:spcBef>
              <a:spcAft>
                <a:spcPts val="0"/>
              </a:spcAft>
              <a:buClr>
                <a:srgbClr val="FFFFFF"/>
              </a:buClr>
              <a:buSzPts val="1400"/>
              <a:buChar char="•"/>
            </a:pPr>
            <a:r>
              <a:rPr lang="en-US" sz="1400" b="1">
                <a:solidFill>
                  <a:srgbClr val="FFFFFF"/>
                </a:solidFill>
              </a:rPr>
              <a:t>Using the Enterprise mask results in reduced departure bias and standard deviation. </a:t>
            </a:r>
            <a:endParaRPr sz="1400" b="1">
              <a:solidFill>
                <a:srgbClr val="FFFFFF"/>
              </a:solidFill>
            </a:endParaRPr>
          </a:p>
          <a:p>
            <a:pPr marL="285750" lvl="0" indent="-196850" rtl="0">
              <a:spcBef>
                <a:spcPts val="640"/>
              </a:spcBef>
              <a:spcAft>
                <a:spcPts val="0"/>
              </a:spcAft>
              <a:buSzPts val="1100"/>
              <a:buNone/>
            </a:pPr>
            <a:endParaRPr sz="1400" b="1">
              <a:solidFill>
                <a:srgbClr val="FFFFFF"/>
              </a:solidFill>
            </a:endParaRPr>
          </a:p>
          <a:p>
            <a:pPr marL="457200" lvl="0" indent="-317500" rtl="0">
              <a:spcBef>
                <a:spcPts val="640"/>
              </a:spcBef>
              <a:spcAft>
                <a:spcPts val="0"/>
              </a:spcAft>
              <a:buClr>
                <a:srgbClr val="FFFFFF"/>
              </a:buClr>
              <a:buSzPts val="1400"/>
              <a:buChar char="•"/>
            </a:pPr>
            <a:r>
              <a:rPr lang="en-US" sz="1400" b="1">
                <a:solidFill>
                  <a:srgbClr val="FFFFFF"/>
                </a:solidFill>
              </a:rPr>
              <a:t>Enterprise mask allows an increase in counts  for radiance data with smaller standard deviations in the processing box (better cloud clearing)</a:t>
            </a:r>
            <a:endParaRPr sz="1400">
              <a:solidFill>
                <a:srgbClr val="FFFFFF"/>
              </a:solidFill>
            </a:endParaRPr>
          </a:p>
        </p:txBody>
      </p:sp>
      <p:sp>
        <p:nvSpPr>
          <p:cNvPr id="859" name="Shape 85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41</a:t>
            </a:fld>
            <a:endParaRPr sz="1400">
              <a:latin typeface="Arial"/>
              <a:ea typeface="Arial"/>
              <a:cs typeface="Arial"/>
              <a:sym typeface="Arial"/>
            </a:endParaRPr>
          </a:p>
        </p:txBody>
      </p:sp>
      <p:pic>
        <p:nvPicPr>
          <p:cNvPr id="860" name="Shape 860" descr="mask_comp_ch14.png"/>
          <p:cNvPicPr preferRelativeResize="0"/>
          <p:nvPr/>
        </p:nvPicPr>
        <p:blipFill rotWithShape="1">
          <a:blip r:embed="rId3">
            <a:alphaModFix/>
          </a:blip>
          <a:srcRect l="6714" r="15837" b="3855"/>
          <a:stretch/>
        </p:blipFill>
        <p:spPr>
          <a:xfrm>
            <a:off x="4583049" y="1048751"/>
            <a:ext cx="4281924" cy="5315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GOES-16 Sky Cover</a:t>
            </a:r>
            <a:endParaRPr>
              <a:solidFill>
                <a:srgbClr val="FF9900"/>
              </a:solidFill>
            </a:endParaRPr>
          </a:p>
        </p:txBody>
      </p:sp>
      <p:sp>
        <p:nvSpPr>
          <p:cNvPr id="867" name="Shape 867"/>
          <p:cNvSpPr txBox="1">
            <a:spLocks noGrp="1"/>
          </p:cNvSpPr>
          <p:nvPr>
            <p:ph type="body" idx="1"/>
          </p:nvPr>
        </p:nvSpPr>
        <p:spPr>
          <a:xfrm>
            <a:off x="457200" y="1165948"/>
            <a:ext cx="8229600" cy="5463900"/>
          </a:xfrm>
          <a:prstGeom prst="rect">
            <a:avLst/>
          </a:prstGeom>
        </p:spPr>
        <p:txBody>
          <a:bodyPr spcFirstLastPara="1" wrap="square" lIns="91425" tIns="91425" rIns="91425" bIns="91425" anchor="t" anchorCtr="0">
            <a:noAutofit/>
          </a:bodyPr>
          <a:lstStyle/>
          <a:p>
            <a:pPr marL="457200" lvl="0" indent="-431800" rtl="0">
              <a:spcBef>
                <a:spcPts val="640"/>
              </a:spcBef>
              <a:spcAft>
                <a:spcPts val="0"/>
              </a:spcAft>
              <a:buSzPts val="3200"/>
              <a:buChar char="●"/>
            </a:pPr>
            <a:r>
              <a:rPr lang="en-US"/>
              <a:t>GOES-16 Cloud Properties including cloud mask are used in the production of the Sky-Cover Product (SCP).</a:t>
            </a:r>
            <a:endParaRPr/>
          </a:p>
          <a:p>
            <a:pPr marL="457200" lvl="0" indent="-431800" rtl="0">
              <a:spcBef>
                <a:spcPts val="0"/>
              </a:spcBef>
              <a:spcAft>
                <a:spcPts val="0"/>
              </a:spcAft>
              <a:buSzPts val="3200"/>
              <a:buChar char="●"/>
            </a:pPr>
            <a:r>
              <a:rPr lang="en-US"/>
              <a:t>SCP is current delivered to NCEP “operationally” from CIMSS (Jordan Gerth). </a:t>
            </a:r>
            <a:endParaRPr/>
          </a:p>
          <a:p>
            <a:pPr marL="457200" lvl="0" indent="-431800" rtl="0">
              <a:spcBef>
                <a:spcPts val="0"/>
              </a:spcBef>
              <a:spcAft>
                <a:spcPts val="0"/>
              </a:spcAft>
              <a:buSzPts val="3200"/>
              <a:buChar char="●"/>
            </a:pPr>
            <a:r>
              <a:rPr lang="en-US"/>
              <a:t>Used in RTMA.</a:t>
            </a:r>
            <a:endParaRPr/>
          </a:p>
          <a:p>
            <a:pPr marL="457200" lvl="0" indent="-431800" rtl="0">
              <a:spcBef>
                <a:spcPts val="0"/>
              </a:spcBef>
              <a:spcAft>
                <a:spcPts val="0"/>
              </a:spcAft>
              <a:buSzPts val="3200"/>
              <a:buChar char="●"/>
            </a:pPr>
            <a:r>
              <a:rPr lang="en-US"/>
              <a:t>SCP uses Enterprise Cloud Algorithms - needs some non-baseline products.</a:t>
            </a:r>
            <a:endParaRPr/>
          </a:p>
          <a:p>
            <a:pPr marL="457200" lvl="0" indent="-431800" rtl="0">
              <a:spcBef>
                <a:spcPts val="0"/>
              </a:spcBef>
              <a:spcAft>
                <a:spcPts val="0"/>
              </a:spcAft>
              <a:buSzPts val="3200"/>
              <a:buChar char="●"/>
            </a:pPr>
            <a:r>
              <a:rPr lang="en-US"/>
              <a:t>Feedback is positive but we need to involve the NCEP RTMA activities in future planning.</a:t>
            </a:r>
            <a:endParaRPr/>
          </a:p>
        </p:txBody>
      </p:sp>
      <p:sp>
        <p:nvSpPr>
          <p:cNvPr id="868" name="Shape 86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42</a:t>
            </a:fld>
            <a:endParaRPr sz="14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Review of Issues since Beta</a:t>
            </a:r>
            <a:endParaRPr/>
          </a:p>
        </p:txBody>
      </p:sp>
      <p:sp>
        <p:nvSpPr>
          <p:cNvPr id="875" name="Shape 87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latin typeface="Arial"/>
                <a:ea typeface="Arial"/>
                <a:cs typeface="Arial"/>
                <a:sym typeface="Arial"/>
              </a:rPr>
              <a:t>43</a:t>
            </a:fld>
            <a:endParaRPr sz="14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rgbClr val="FF9900"/>
                </a:solidFill>
                <a:latin typeface="Calibri"/>
                <a:ea typeface="Calibri"/>
                <a:cs typeface="Calibri"/>
                <a:sym typeface="Calibri"/>
              </a:rPr>
              <a:t>Instrument/GPA Issues Identified </a:t>
            </a:r>
            <a:br>
              <a:rPr lang="en-US" sz="3200" b="0" i="0" u="none" strike="noStrike" cap="none">
                <a:solidFill>
                  <a:srgbClr val="FF9900"/>
                </a:solidFill>
                <a:latin typeface="Calibri"/>
                <a:ea typeface="Calibri"/>
                <a:cs typeface="Calibri"/>
                <a:sym typeface="Calibri"/>
              </a:rPr>
            </a:br>
            <a:r>
              <a:rPr lang="en-US" sz="3200" b="0" i="0" u="sng" strike="noStrike" cap="none">
                <a:solidFill>
                  <a:srgbClr val="FF9900"/>
                </a:solidFill>
                <a:latin typeface="Calibri"/>
                <a:ea typeface="Calibri"/>
                <a:cs typeface="Calibri"/>
                <a:sym typeface="Calibri"/>
              </a:rPr>
              <a:t>Pre-launch</a:t>
            </a:r>
            <a:r>
              <a:rPr lang="en-US" sz="3200" b="0" i="0" u="none" strike="noStrike" cap="none">
                <a:solidFill>
                  <a:srgbClr val="FF9900"/>
                </a:solidFill>
                <a:latin typeface="Calibri"/>
                <a:ea typeface="Calibri"/>
                <a:cs typeface="Calibri"/>
                <a:sym typeface="Calibri"/>
              </a:rPr>
              <a:t> and Resolution Status</a:t>
            </a:r>
            <a:endParaRPr>
              <a:solidFill>
                <a:srgbClr val="FF9900"/>
              </a:solidFill>
            </a:endParaRPr>
          </a:p>
        </p:txBody>
      </p:sp>
      <p:graphicFrame>
        <p:nvGraphicFramePr>
          <p:cNvPr id="882" name="Shape 882"/>
          <p:cNvGraphicFramePr/>
          <p:nvPr/>
        </p:nvGraphicFramePr>
        <p:xfrm>
          <a:off x="270358" y="1624915"/>
          <a:ext cx="8616775" cy="747650"/>
        </p:xfrm>
        <a:graphic>
          <a:graphicData uri="http://schemas.openxmlformats.org/drawingml/2006/table">
            <a:tbl>
              <a:tblPr>
                <a:noFill/>
                <a:tableStyleId>{D7EF39A4-3B55-471D-9E2F-5EDBCC4E9E3D}</a:tableStyleId>
              </a:tblPr>
              <a:tblGrid>
                <a:gridCol w="1037375"/>
                <a:gridCol w="3638875"/>
                <a:gridCol w="643525"/>
                <a:gridCol w="3297000"/>
              </a:tblGrid>
              <a:tr h="357925">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Title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Description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Mitigation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WR2702</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u="none" strike="noStrike" cap="none"/>
                        <a:t>ABI Cloud Mask (ACM) Algorithm Metadata Issues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i="0" u="none" strike="noStrike" cap="none">
                          <a:solidFill>
                            <a:srgbClr val="000000"/>
                          </a:solidFill>
                          <a:latin typeface="Calibri"/>
                          <a:ea typeface="Calibri"/>
                          <a:cs typeface="Calibri"/>
                          <a:sym typeface="Calibri"/>
                        </a:rPr>
                        <a:t>OPEN</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i="0" u="none" strike="noStrike" cap="none">
                          <a:solidFill>
                            <a:srgbClr val="000000"/>
                          </a:solidFill>
                          <a:latin typeface="Calibri"/>
                          <a:ea typeface="Calibri"/>
                          <a:cs typeface="Calibri"/>
                          <a:sym typeface="Calibri"/>
                        </a:rPr>
                        <a:t>WR</a:t>
                      </a:r>
                      <a:r>
                        <a:rPr lang="en-US" sz="1200" b="1" u="none" strike="noStrike" cap="none">
                          <a:solidFill>
                            <a:srgbClr val="000000"/>
                          </a:solidFill>
                        </a:rPr>
                        <a:t>2702</a:t>
                      </a:r>
                      <a:r>
                        <a:rPr lang="en-US" sz="1200" b="1" i="0" u="none" strike="noStrike" cap="none">
                          <a:solidFill>
                            <a:srgbClr val="000000"/>
                          </a:solidFill>
                          <a:latin typeface="Calibri"/>
                          <a:ea typeface="Calibri"/>
                          <a:cs typeface="Calibri"/>
                          <a:sym typeface="Calibri"/>
                        </a:rPr>
                        <a:t>, DO.</a:t>
                      </a:r>
                      <a:r>
                        <a:rPr lang="en-US" sz="1200" b="1" u="none" strike="noStrike" cap="none">
                          <a:solidFill>
                            <a:srgbClr val="000000"/>
                          </a:solidFill>
                        </a:rPr>
                        <a:t>06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bl>
          </a:graphicData>
        </a:graphic>
      </p:graphicFrame>
      <p:sp>
        <p:nvSpPr>
          <p:cNvPr id="883" name="Shape 8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i="0" u="none" strike="noStrike" cap="none">
                <a:solidFill>
                  <a:schemeClr val="lt1"/>
                </a:solidFill>
                <a:latin typeface="Arial"/>
                <a:ea typeface="Arial"/>
                <a:cs typeface="Arial"/>
                <a:sym typeface="Arial"/>
              </a:rPr>
              <a:t>44</a:t>
            </a:fld>
            <a:endParaRPr sz="140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800"/>
              <a:buFont typeface="Calibri"/>
              <a:buNone/>
            </a:pPr>
            <a:r>
              <a:rPr lang="en-US" sz="3200" b="0" i="0" u="none" strike="noStrike" cap="none">
                <a:solidFill>
                  <a:srgbClr val="FF9900"/>
                </a:solidFill>
                <a:latin typeface="Calibri"/>
                <a:ea typeface="Calibri"/>
                <a:cs typeface="Calibri"/>
                <a:sym typeface="Calibri"/>
              </a:rPr>
              <a:t>Instrument/GPA Issues Identified </a:t>
            </a:r>
            <a:br>
              <a:rPr lang="en-US" sz="3200" b="0" i="0" u="none" strike="noStrike" cap="none">
                <a:solidFill>
                  <a:srgbClr val="FF9900"/>
                </a:solidFill>
                <a:latin typeface="Calibri"/>
                <a:ea typeface="Calibri"/>
                <a:cs typeface="Calibri"/>
                <a:sym typeface="Calibri"/>
              </a:rPr>
            </a:br>
            <a:r>
              <a:rPr lang="en-US" sz="3200" b="0" i="0" u="sng" strike="noStrike" cap="none">
                <a:solidFill>
                  <a:srgbClr val="FF9900"/>
                </a:solidFill>
                <a:latin typeface="Calibri"/>
                <a:ea typeface="Calibri"/>
                <a:cs typeface="Calibri"/>
                <a:sym typeface="Calibri"/>
              </a:rPr>
              <a:t>Post-launch</a:t>
            </a:r>
            <a:r>
              <a:rPr lang="en-US" sz="3200" b="0" i="0" u="none" strike="noStrike" cap="none">
                <a:solidFill>
                  <a:srgbClr val="FF9900"/>
                </a:solidFill>
                <a:latin typeface="Calibri"/>
                <a:ea typeface="Calibri"/>
                <a:cs typeface="Calibri"/>
                <a:sym typeface="Calibri"/>
              </a:rPr>
              <a:t> and Resolution Status</a:t>
            </a:r>
            <a:endParaRPr>
              <a:solidFill>
                <a:srgbClr val="FF9900"/>
              </a:solidFill>
            </a:endParaRPr>
          </a:p>
        </p:txBody>
      </p:sp>
      <p:graphicFrame>
        <p:nvGraphicFramePr>
          <p:cNvPr id="890" name="Shape 890"/>
          <p:cNvGraphicFramePr/>
          <p:nvPr/>
        </p:nvGraphicFramePr>
        <p:xfrm>
          <a:off x="270358" y="1548715"/>
          <a:ext cx="8616775" cy="3865450"/>
        </p:xfrm>
        <a:graphic>
          <a:graphicData uri="http://schemas.openxmlformats.org/drawingml/2006/table">
            <a:tbl>
              <a:tblPr>
                <a:noFill/>
                <a:tableStyleId>{C0540B48-E21A-49F2-B2EA-D80C7953BA77}</a:tableStyleId>
              </a:tblPr>
              <a:tblGrid>
                <a:gridCol w="1037375"/>
                <a:gridCol w="3465825"/>
                <a:gridCol w="986350"/>
                <a:gridCol w="3127225"/>
              </a:tblGrid>
              <a:tr h="357925">
                <a:tc>
                  <a:txBody>
                    <a:bodyPr/>
                    <a:lstStyle/>
                    <a:p>
                      <a:pPr marL="0" marR="0" lvl="0" indent="0" algn="ctr" rtl="0">
                        <a:spcBef>
                          <a:spcPts val="0"/>
                        </a:spcBef>
                        <a:spcAft>
                          <a:spcPts val="0"/>
                        </a:spcAft>
                        <a:buClr>
                          <a:schemeClr val="lt1"/>
                        </a:buClr>
                        <a:buSzPts val="300"/>
                        <a:buFont typeface="Calibri"/>
                        <a:buNone/>
                      </a:pPr>
                      <a:r>
                        <a:rPr lang="en-US" sz="1200" b="1" u="none" strike="noStrike" cap="none">
                          <a:solidFill>
                            <a:schemeClr val="lt1"/>
                          </a:solidFill>
                        </a:rPr>
                        <a:t>Title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Clr>
                          <a:schemeClr val="lt1"/>
                        </a:buClr>
                        <a:buSzPts val="300"/>
                        <a:buFont typeface="Calibri"/>
                        <a:buNone/>
                      </a:pPr>
                      <a:r>
                        <a:rPr lang="en-US" sz="1200" b="1" u="none" strike="noStrike" cap="none">
                          <a:solidFill>
                            <a:schemeClr val="lt1"/>
                          </a:solidFill>
                        </a:rPr>
                        <a:t>Description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Clr>
                          <a:schemeClr val="lt1"/>
                        </a:buClr>
                        <a:buSzPts val="300"/>
                        <a:buFont typeface="Calibri"/>
                        <a:buNone/>
                      </a:pPr>
                      <a:r>
                        <a:rPr lang="en-US" sz="1200" b="1" u="none" strike="noStrike" cap="none">
                          <a:solidFill>
                            <a:schemeClr val="lt1"/>
                          </a:solidFill>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Clr>
                          <a:schemeClr val="lt1"/>
                        </a:buClr>
                        <a:buSzPts val="300"/>
                        <a:buFont typeface="Calibri"/>
                        <a:buNone/>
                      </a:pPr>
                      <a:r>
                        <a:rPr lang="en-US" sz="1200" b="1" u="none" strike="noStrike" cap="none">
                          <a:solidFill>
                            <a:schemeClr val="lt1"/>
                          </a:solidFill>
                        </a:rPr>
                        <a:t>Mitigation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r>
              <a:tr h="389725">
                <a:tc>
                  <a:txBody>
                    <a:bodyPr/>
                    <a:lstStyle/>
                    <a:p>
                      <a:pPr marL="0" marR="0" lvl="0" indent="0" algn="ctr" rtl="0">
                        <a:spcBef>
                          <a:spcPts val="0"/>
                        </a:spcBef>
                        <a:spcAft>
                          <a:spcPts val="0"/>
                        </a:spcAft>
                        <a:buClr>
                          <a:srgbClr val="000000"/>
                        </a:buClr>
                        <a:buSzPts val="1200"/>
                        <a:buFont typeface="Calibri"/>
                        <a:buNone/>
                      </a:pPr>
                      <a:r>
                        <a:rPr lang="en-US" sz="1200" b="1" u="none" strike="noStrike" cap="none">
                          <a:solidFill>
                            <a:srgbClr val="000000"/>
                          </a:solidFill>
                        </a:rPr>
                        <a:t>ADR237</a:t>
                      </a:r>
                      <a:endParaRPr/>
                    </a:p>
                  </a:txBody>
                  <a:tcPr marL="5825" marR="5825" marT="5825"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1200"/>
                        <a:buFont typeface="Calibri"/>
                        <a:buNone/>
                      </a:pPr>
                      <a:r>
                        <a:rPr lang="en-US" sz="1200" b="1" u="none" strike="noStrike" cap="none">
                          <a:solidFill>
                            <a:srgbClr val="000000"/>
                          </a:solidFill>
                        </a:rPr>
                        <a:t>Errors in daytime visible cloudmask tests</a:t>
                      </a:r>
                      <a:endParaRPr/>
                    </a:p>
                  </a:txBody>
                  <a:tcPr marL="5825" marR="5825" marT="5825"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1200"/>
                        <a:buFont typeface="Calibri"/>
                        <a:buNone/>
                      </a:pPr>
                      <a:r>
                        <a:rPr lang="en-US" sz="1200" b="1" u="none" strike="noStrike" cap="none">
                          <a:solidFill>
                            <a:srgbClr val="000000"/>
                          </a:solidFill>
                        </a:rPr>
                        <a:t>Closed</a:t>
                      </a:r>
                      <a:endParaRPr/>
                    </a:p>
                  </a:txBody>
                  <a:tcPr marL="5825" marR="5825" marT="5825"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1200"/>
                        <a:buFont typeface="Calibri"/>
                        <a:buNone/>
                      </a:pPr>
                      <a:r>
                        <a:rPr lang="en-US" sz="1200" b="1" u="none" strike="noStrike" cap="none">
                          <a:solidFill>
                            <a:srgbClr val="000000"/>
                          </a:solidFill>
                        </a:rPr>
                        <a:t>Installed in OE on 4/17</a:t>
                      </a:r>
                      <a:endParaRPr/>
                    </a:p>
                  </a:txBody>
                  <a:tcPr marL="5825" marR="5825" marT="5825"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ADR192</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300"/>
                        <a:buFont typeface="Calibri"/>
                        <a:buNone/>
                      </a:pPr>
                      <a:r>
                        <a:rPr lang="en-US" sz="1200" b="1" u="none" strike="noStrike" cap="none">
                          <a:solidFill>
                            <a:srgbClr val="000000"/>
                          </a:solidFill>
                        </a:rPr>
                        <a:t>CRTM Coefficient Updates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Closed</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300"/>
                        <a:buFont typeface="Calibri"/>
                        <a:buNone/>
                      </a:pPr>
                      <a:r>
                        <a:rPr lang="en-US" sz="1200" b="1" u="none" strike="noStrike" cap="none">
                          <a:solidFill>
                            <a:srgbClr val="000000"/>
                          </a:solidFill>
                        </a:rPr>
                        <a:t>Installed in OE on 5/5</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ADR302</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300"/>
                        <a:buFont typeface="Calibri"/>
                        <a:buNone/>
                      </a:pPr>
                      <a:r>
                        <a:rPr lang="en-US" sz="1200" b="1" u="none" strike="noStrike" cap="none">
                          <a:solidFill>
                            <a:srgbClr val="000000"/>
                          </a:solidFill>
                        </a:rPr>
                        <a:t>Cloudmask Terminator Issue</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Closed</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rgbClr val="000000"/>
                        </a:buClr>
                        <a:buSzPts val="300"/>
                        <a:buFont typeface="Calibri"/>
                        <a:buNone/>
                      </a:pPr>
                      <a:r>
                        <a:rPr lang="en-US" sz="1200" b="1" u="none" strike="noStrike" cap="none">
                          <a:solidFill>
                            <a:srgbClr val="000000"/>
                          </a:solidFill>
                        </a:rPr>
                        <a:t>Installed in OE on 5/5</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WR1828</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Wrong Seebor emissivity and albedo data being used</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In_Work</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a:solidFill>
                            <a:srgbClr val="000000"/>
                          </a:solidFill>
                        </a:rPr>
                        <a:t>Implementation June 2017</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ADR-465</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RGCT and RFMFT land threshold updates</a:t>
                      </a: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Closed</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a:solidFill>
                            <a:srgbClr val="000000"/>
                          </a:solidFill>
                        </a:rPr>
                        <a:t>Installed in OE on 1</a:t>
                      </a:r>
                      <a:r>
                        <a:rPr lang="en-US" sz="1200" b="1"/>
                        <a:t>1</a:t>
                      </a:r>
                      <a:r>
                        <a:rPr lang="en-US" sz="1200" b="1" u="none" strike="noStrike" cap="none">
                          <a:solidFill>
                            <a:srgbClr val="000000"/>
                          </a:solidFill>
                        </a:rPr>
                        <a:t>/</a:t>
                      </a:r>
                      <a:r>
                        <a:rPr lang="en-US" sz="1200" b="1"/>
                        <a:t>27</a:t>
                      </a:r>
                      <a:endParaRPr/>
                    </a:p>
                    <a:p>
                      <a:pPr marL="0" marR="0" lvl="0" indent="0" algn="l" rtl="0">
                        <a:lnSpc>
                          <a:spcPct val="100000"/>
                        </a:lnSpc>
                        <a:spcBef>
                          <a:spcPts val="0"/>
                        </a:spcBef>
                        <a:spcAft>
                          <a:spcPts val="0"/>
                        </a:spcAft>
                        <a:buClr>
                          <a:schemeClr val="dk1"/>
                        </a:buClr>
                        <a:buSzPts val="300"/>
                        <a:buFont typeface="Calibri"/>
                        <a:buNone/>
                      </a:pP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ADR-426</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Fix to Nearest Warmest Center issues around coastal regions</a:t>
                      </a: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a:solidFill>
                            <a:srgbClr val="000000"/>
                          </a:solidFill>
                        </a:rPr>
                        <a:t>Closed</a:t>
                      </a:r>
                      <a:endParaRPr/>
                    </a:p>
                    <a:p>
                      <a:pPr marL="0" marR="0" lvl="0" indent="0" algn="ctr" rtl="0">
                        <a:spcBef>
                          <a:spcPts val="0"/>
                        </a:spcBef>
                        <a:spcAft>
                          <a:spcPts val="0"/>
                        </a:spcAft>
                        <a:buClr>
                          <a:schemeClr val="dk1"/>
                        </a:buClr>
                        <a:buSzPts val="300"/>
                        <a:buFont typeface="Calibri"/>
                        <a:buNone/>
                      </a:pP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a:solidFill>
                            <a:srgbClr val="000000"/>
                          </a:solidFill>
                        </a:rPr>
                        <a:t>Installed in OE on </a:t>
                      </a:r>
                      <a:r>
                        <a:rPr lang="en-US" sz="1200" b="1">
                          <a:solidFill>
                            <a:schemeClr val="dk1"/>
                          </a:solidFill>
                        </a:rPr>
                        <a:t>11/27</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ADR-512</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Cirrus reflectance Test update and TPW fix</a:t>
                      </a: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a:solidFill>
                            <a:srgbClr val="000000"/>
                          </a:solidFill>
                        </a:rPr>
                        <a:t>Closed</a:t>
                      </a:r>
                      <a:endParaRPr/>
                    </a:p>
                    <a:p>
                      <a:pPr marL="0" marR="0" lvl="0" indent="0" algn="ctr" rtl="0">
                        <a:spcBef>
                          <a:spcPts val="0"/>
                        </a:spcBef>
                        <a:spcAft>
                          <a:spcPts val="0"/>
                        </a:spcAft>
                        <a:buClr>
                          <a:schemeClr val="dk1"/>
                        </a:buClr>
                        <a:buSzPts val="300"/>
                        <a:buFont typeface="Calibri"/>
                        <a:buNone/>
                      </a:pP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a:solidFill>
                            <a:srgbClr val="000000"/>
                          </a:solidFill>
                        </a:rPr>
                        <a:t>Installed in OE on 1/9</a:t>
                      </a:r>
                      <a:endParaRPr/>
                    </a:p>
                    <a:p>
                      <a:pPr marL="0" marR="0" lvl="0" indent="0" algn="l" rtl="0">
                        <a:lnSpc>
                          <a:spcPct val="100000"/>
                        </a:lnSpc>
                        <a:spcBef>
                          <a:spcPts val="0"/>
                        </a:spcBef>
                        <a:spcAft>
                          <a:spcPts val="0"/>
                        </a:spcAft>
                        <a:buClr>
                          <a:schemeClr val="dk1"/>
                        </a:buClr>
                        <a:buSzPts val="300"/>
                        <a:buFont typeface="Calibri"/>
                        <a:buNone/>
                      </a:pP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ADR-532</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Continued blocks in GS implementation of RFMFT test</a:t>
                      </a: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a:solidFill>
                            <a:srgbClr val="000000"/>
                          </a:solidFill>
                        </a:rPr>
                        <a:t>Under investigation</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a:t>Currently under investigation by PROPASS and AWG</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ADR-575</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Clr>
                          <a:schemeClr val="dk1"/>
                        </a:buClr>
                        <a:buSzPts val="300"/>
                        <a:buFont typeface="Arial"/>
                        <a:buNone/>
                      </a:pPr>
                      <a:r>
                        <a:rPr lang="en-US" sz="1200" b="1" u="none" strike="noStrike" cap="none"/>
                        <a:t>Use of Snow Mask</a:t>
                      </a: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spcBef>
                          <a:spcPts val="0"/>
                        </a:spcBef>
                        <a:spcAft>
                          <a:spcPts val="0"/>
                        </a:spcAft>
                        <a:buClr>
                          <a:srgbClr val="000000"/>
                        </a:buClr>
                        <a:buSzPts val="300"/>
                        <a:buFont typeface="Calibri"/>
                        <a:buNone/>
                      </a:pPr>
                      <a:r>
                        <a:rPr lang="en-US" sz="1200" b="1" u="none" strike="noStrike" cap="none">
                          <a:solidFill>
                            <a:srgbClr val="000000"/>
                          </a:solidFill>
                        </a:rPr>
                        <a:t>Under investigation</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lvl="0" indent="0" rtl="0">
                        <a:spcBef>
                          <a:spcPts val="0"/>
                        </a:spcBef>
                        <a:spcAft>
                          <a:spcPts val="0"/>
                        </a:spcAft>
                        <a:buClr>
                          <a:schemeClr val="dk1"/>
                        </a:buClr>
                        <a:buSzPts val="300"/>
                        <a:buFont typeface="Calibri"/>
                        <a:buNone/>
                      </a:pPr>
                      <a:r>
                        <a:rPr lang="en-US" sz="1200" b="1">
                          <a:solidFill>
                            <a:schemeClr val="dk1"/>
                          </a:solidFill>
                        </a:rPr>
                        <a:t>Currently under investigation by PROPASS and AWG</a:t>
                      </a:r>
                      <a:endParaRPr sz="1200" b="1" u="none" strike="noStrike" cap="none">
                        <a:solidFill>
                          <a:srgbClr val="0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bl>
          </a:graphicData>
        </a:graphic>
      </p:graphicFrame>
      <p:sp>
        <p:nvSpPr>
          <p:cNvPr id="891" name="Shape 8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45</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Shape 897"/>
          <p:cNvSpPr txBox="1">
            <a:spLocks noGrp="1"/>
          </p:cNvSpPr>
          <p:nvPr>
            <p:ph type="title"/>
          </p:nvPr>
        </p:nvSpPr>
        <p:spPr>
          <a:xfrm>
            <a:off x="457200" y="31785"/>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Product Maturity Assessment</a:t>
            </a:r>
            <a:endParaRPr>
              <a:solidFill>
                <a:srgbClr val="FF9900"/>
              </a:solidFill>
            </a:endParaRPr>
          </a:p>
        </p:txBody>
      </p:sp>
      <p:graphicFrame>
        <p:nvGraphicFramePr>
          <p:cNvPr id="898" name="Shape 898"/>
          <p:cNvGraphicFramePr/>
          <p:nvPr/>
        </p:nvGraphicFramePr>
        <p:xfrm>
          <a:off x="457200" y="1465262"/>
          <a:ext cx="8229600" cy="4500970"/>
        </p:xfrm>
        <a:graphic>
          <a:graphicData uri="http://schemas.openxmlformats.org/drawingml/2006/table">
            <a:tbl>
              <a:tblPr firstRow="1" bandRow="1">
                <a:noFill/>
                <a:tableStyleId>{D7EF39A4-3B55-471D-9E2F-5EDBCC4E9E3D}</a:tableStyleId>
              </a:tblPr>
              <a:tblGrid>
                <a:gridCol w="4114800"/>
                <a:gridCol w="4114800"/>
              </a:tblGrid>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Preparation Activities</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Assessment</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Initial calibration applied (L1b)</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N/A</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Rapid changes in product input tables / algorithms can be expected</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Several updates are planned within the next two weeks to resolve minor issues found during Beta assessment</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Product quick looks and initial comparisons with ground truth data not adequate to determine product quality</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Data looks good following the PLPT tests</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Anomalies may be found in the product and the resolution strategy may not exist</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There are a few minor issues, however, we have a path forward on all the minor issues discovered.</a:t>
                      </a:r>
                      <a:endParaRPr/>
                    </a:p>
                  </a:txBody>
                  <a:tcPr marL="91450" marR="91450" marT="45725" marB="45725"/>
                </a:tc>
              </a:tr>
              <a:tr h="370850">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a:solidFill>
                            <a:schemeClr val="lt1"/>
                          </a:solidFill>
                        </a:rPr>
                        <a:t>End State</a:t>
                      </a:r>
                      <a:endParaRPr/>
                    </a:p>
                  </a:txBody>
                  <a:tcPr marL="91450" marR="91450" marT="45725" marB="45725">
                    <a:solidFill>
                      <a:schemeClr val="accent1"/>
                    </a:solidFill>
                  </a:tcPr>
                </a:tc>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a:solidFill>
                            <a:schemeClr val="lt1"/>
                          </a:solidFill>
                        </a:rPr>
                        <a:t>Assessment</a:t>
                      </a:r>
                      <a:endParaRPr/>
                    </a:p>
                  </a:txBody>
                  <a:tcPr marL="91450" marR="91450" marT="45725" marB="45725">
                    <a:solidFill>
                      <a:schemeClr val="accent1"/>
                    </a:solidFill>
                  </a:tcPr>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Products are made available to users to gain familiarity with data formats and parameters</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Agree</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Product has been minimally validated and may still contain significant errors</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True</a:t>
                      </a:r>
                      <a:endParaRPr/>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Product is not optimized for operational use</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True</a:t>
                      </a:r>
                      <a:endParaRPr/>
                    </a:p>
                  </a:txBody>
                  <a:tcPr marL="91450" marR="91450" marT="45725" marB="45725"/>
                </a:tc>
              </a:tr>
            </a:tbl>
          </a:graphicData>
        </a:graphic>
      </p:graphicFrame>
      <p:sp>
        <p:nvSpPr>
          <p:cNvPr id="899" name="Shape 89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46</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graphicFrame>
        <p:nvGraphicFramePr>
          <p:cNvPr id="905" name="Shape 905"/>
          <p:cNvGraphicFramePr/>
          <p:nvPr/>
        </p:nvGraphicFramePr>
        <p:xfrm>
          <a:off x="132524" y="1932303"/>
          <a:ext cx="8865700" cy="3352860"/>
        </p:xfrm>
        <a:graphic>
          <a:graphicData uri="http://schemas.openxmlformats.org/drawingml/2006/table">
            <a:tbl>
              <a:tblPr firstRow="1" bandRow="1">
                <a:noFill/>
                <a:tableStyleId>{D7EF39A4-3B55-471D-9E2F-5EDBCC4E9E3D}</a:tableStyleId>
              </a:tblPr>
              <a:tblGrid>
                <a:gridCol w="1321625"/>
                <a:gridCol w="2357275"/>
                <a:gridCol w="905850"/>
                <a:gridCol w="1486975"/>
                <a:gridCol w="2793975"/>
              </a:tblGrid>
              <a:tr h="370850">
                <a:tc>
                  <a:txBody>
                    <a:bodyPr/>
                    <a:lstStyle/>
                    <a:p>
                      <a:pPr marL="0" marR="0" lvl="0" indent="0" algn="ctr" rtl="0">
                        <a:spcBef>
                          <a:spcPts val="0"/>
                        </a:spcBef>
                        <a:spcAft>
                          <a:spcPts val="0"/>
                        </a:spcAft>
                        <a:buNone/>
                      </a:pPr>
                      <a:r>
                        <a:rPr lang="en-US" sz="1400" u="none" strike="noStrike" cap="none"/>
                        <a:t>Risk Name</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400" u="none" strike="noStrike" cap="none"/>
                        <a:t>Description</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400" u="none" strike="noStrike" cap="none"/>
                        <a:t>ADR #</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400" u="none" strike="noStrike" cap="none"/>
                        <a:t>Implementation date</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400" u="none" strike="noStrike" cap="none"/>
                        <a:t>Additional comments</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r>
              <a:tr h="370850">
                <a:tc>
                  <a:txBody>
                    <a:bodyPr/>
                    <a:lstStyle/>
                    <a:p>
                      <a:pPr marL="0" marR="0" lvl="0" indent="0" algn="ctr" rtl="0">
                        <a:spcBef>
                          <a:spcPts val="0"/>
                        </a:spcBef>
                        <a:spcAft>
                          <a:spcPts val="0"/>
                        </a:spcAft>
                        <a:buNone/>
                      </a:pPr>
                      <a:r>
                        <a:rPr lang="en-US" sz="1200" u="none" strike="noStrike" cap="none"/>
                        <a:t>Ancillary data shift</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Surface albedo data not being mapped correctly. This causes overclouding in  the day time tests, particularly </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ADR-237</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17 April, 2017</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ctr" rtl="0">
                        <a:spcBef>
                          <a:spcPts val="0"/>
                        </a:spcBef>
                        <a:spcAft>
                          <a:spcPts val="0"/>
                        </a:spcAft>
                        <a:buNone/>
                      </a:pPr>
                      <a:r>
                        <a:rPr lang="en-US" sz="1200" u="none" strike="noStrike" cap="none"/>
                        <a:t>Terminator stability test not being run</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Terminator stability test currently not being run due to data not being available on data fabric</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ADR-303</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5 May, 2017</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ctr" rtl="0">
                        <a:spcBef>
                          <a:spcPts val="0"/>
                        </a:spcBef>
                        <a:spcAft>
                          <a:spcPts val="0"/>
                        </a:spcAft>
                        <a:buNone/>
                      </a:pPr>
                      <a:r>
                        <a:rPr lang="en-US" sz="1200" u="none" strike="noStrike" cap="none"/>
                        <a:t>Threshold updates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RGCT and RFMFT land Thresholds updated</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ADR-465</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a:t>27 November</a:t>
                      </a:r>
                      <a:r>
                        <a:rPr lang="en-US" sz="1200" u="none" strike="noStrike" cap="none"/>
                        <a:t>, 2017</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RFMFT blocks within land still exist. ADR-532 is investigating issue within GS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ctr" rtl="0">
                        <a:spcBef>
                          <a:spcPts val="0"/>
                        </a:spcBef>
                        <a:spcAft>
                          <a:spcPts val="0"/>
                        </a:spcAft>
                        <a:buNone/>
                      </a:pPr>
                      <a:r>
                        <a:rPr lang="en-US" sz="1200" u="none" strike="noStrike" cap="none"/>
                        <a:t>Nearest warmest center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Fix to NWC test to fix issues around coastal regions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ADR-426</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lvl="0" indent="0" algn="ctr" rtl="0">
                        <a:spcBef>
                          <a:spcPts val="0"/>
                        </a:spcBef>
                        <a:spcAft>
                          <a:spcPts val="0"/>
                        </a:spcAft>
                        <a:buClr>
                          <a:schemeClr val="dk1"/>
                        </a:buClr>
                        <a:buFont typeface="Arial"/>
                        <a:buNone/>
                      </a:pPr>
                      <a:r>
                        <a:rPr lang="en-US" sz="1200"/>
                        <a:t>27 November, 2017</a:t>
                      </a:r>
                      <a:endParaRPr sz="1200"/>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ctr" rtl="0">
                        <a:spcBef>
                          <a:spcPts val="0"/>
                        </a:spcBef>
                        <a:spcAft>
                          <a:spcPts val="0"/>
                        </a:spcAft>
                        <a:buNone/>
                      </a:pPr>
                      <a:r>
                        <a:rPr lang="en-US" sz="1200" u="none" strike="noStrike" cap="none"/>
                        <a:t>Cirrus Reflectance Test</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Update to Cirrus reflectance test</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u="none" strike="noStrike" cap="none"/>
                        <a:t>ADR-512</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r>
                        <a:rPr lang="en-US" sz="1200"/>
                        <a:t>9 </a:t>
                      </a:r>
                      <a:r>
                        <a:rPr lang="en-US" sz="1200" u="none" strike="noStrike" cap="none"/>
                        <a:t>January, 2018</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spcAft>
                          <a:spcPts val="0"/>
                        </a:spcAft>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06" name="Shape 906"/>
          <p:cNvSpPr txBox="1">
            <a:spLocks noGrp="1"/>
          </p:cNvSpPr>
          <p:nvPr>
            <p:ph type="title"/>
          </p:nvPr>
        </p:nvSpPr>
        <p:spPr>
          <a:xfrm>
            <a:off x="457200" y="33496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rgbClr val="FF9900"/>
                </a:solidFill>
                <a:latin typeface="Calibri"/>
                <a:ea typeface="Calibri"/>
                <a:cs typeface="Calibri"/>
                <a:sym typeface="Calibri"/>
              </a:rPr>
              <a:t>Cloud Mask Fixes </a:t>
            </a:r>
            <a:endParaRPr sz="3600" b="0" i="0" u="none" strike="noStrike" cap="none">
              <a:solidFill>
                <a:srgbClr val="FF9900"/>
              </a:solidFill>
              <a:latin typeface="Calibri"/>
              <a:ea typeface="Calibri"/>
              <a:cs typeface="Calibri"/>
              <a:sym typeface="Calibri"/>
            </a:endParaRPr>
          </a:p>
          <a:p>
            <a:pPr marL="0" marR="0" lvl="0" indent="0" algn="ctr" rtl="0">
              <a:spcBef>
                <a:spcPts val="0"/>
              </a:spcBef>
              <a:spcAft>
                <a:spcPts val="0"/>
              </a:spcAft>
              <a:buNone/>
            </a:pPr>
            <a:r>
              <a:rPr lang="en-US" sz="3600" b="0" i="0" u="none" strike="noStrike" cap="none">
                <a:solidFill>
                  <a:srgbClr val="FF9900"/>
                </a:solidFill>
                <a:latin typeface="Calibri"/>
                <a:ea typeface="Calibri"/>
                <a:cs typeface="Calibri"/>
                <a:sym typeface="Calibri"/>
              </a:rPr>
              <a:t>Implemented in GS sin</a:t>
            </a:r>
            <a:r>
              <a:rPr lang="en-US">
                <a:solidFill>
                  <a:srgbClr val="FF9900"/>
                </a:solidFill>
              </a:rPr>
              <a:t>ce Beta</a:t>
            </a:r>
            <a:endParaRPr sz="3600" b="0" i="0" u="none" strike="noStrike" cap="none">
              <a:solidFill>
                <a:srgbClr val="FF9900"/>
              </a:solidFill>
              <a:latin typeface="Calibri"/>
              <a:ea typeface="Calibri"/>
              <a:cs typeface="Calibri"/>
              <a:sym typeface="Calibri"/>
            </a:endParaRPr>
          </a:p>
        </p:txBody>
      </p:sp>
      <p:sp>
        <p:nvSpPr>
          <p:cNvPr id="907" name="Shape 9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lt1"/>
                </a:solidFill>
                <a:latin typeface="Calibri"/>
                <a:ea typeface="Calibri"/>
                <a:cs typeface="Calibri"/>
                <a:sym typeface="Calibri"/>
              </a:rPr>
              <a:t>47</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txBox="1">
            <a:spLocks noGrp="1"/>
          </p:cNvSpPr>
          <p:nvPr>
            <p:ph type="title"/>
          </p:nvPr>
        </p:nvSpPr>
        <p:spPr>
          <a:xfrm>
            <a:off x="457200" y="2701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Update #1 - Ancillary </a:t>
            </a:r>
            <a:r>
              <a:rPr lang="en-US">
                <a:solidFill>
                  <a:srgbClr val="FF9900"/>
                </a:solidFill>
              </a:rPr>
              <a:t>D</a:t>
            </a:r>
            <a:r>
              <a:rPr lang="en-US" sz="3600" b="0" i="0" u="none" strike="noStrike" cap="none">
                <a:solidFill>
                  <a:srgbClr val="FF9900"/>
                </a:solidFill>
                <a:latin typeface="Calibri"/>
                <a:ea typeface="Calibri"/>
                <a:cs typeface="Calibri"/>
                <a:sym typeface="Calibri"/>
              </a:rPr>
              <a:t>ata </a:t>
            </a:r>
            <a:endParaRPr sz="360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a:solidFill>
                  <a:srgbClr val="FF9900"/>
                </a:solidFill>
              </a:rPr>
              <a:t>S</a:t>
            </a:r>
            <a:r>
              <a:rPr lang="en-US" sz="3600" b="0" i="0" u="none" strike="noStrike" cap="none">
                <a:solidFill>
                  <a:srgbClr val="FF9900"/>
                </a:solidFill>
                <a:latin typeface="Calibri"/>
                <a:ea typeface="Calibri"/>
                <a:cs typeface="Calibri"/>
                <a:sym typeface="Calibri"/>
              </a:rPr>
              <a:t>hift (ADR-237)</a:t>
            </a:r>
            <a:endParaRPr sz="3600" b="0" i="0" u="none" strike="noStrike" cap="none">
              <a:solidFill>
                <a:srgbClr val="FF9900"/>
              </a:solidFill>
              <a:latin typeface="Calibri"/>
              <a:ea typeface="Calibri"/>
              <a:cs typeface="Calibri"/>
              <a:sym typeface="Calibri"/>
            </a:endParaRPr>
          </a:p>
        </p:txBody>
      </p:sp>
      <p:sp>
        <p:nvSpPr>
          <p:cNvPr id="914" name="Shape 914"/>
          <p:cNvSpPr txBox="1">
            <a:spLocks noGrp="1"/>
          </p:cNvSpPr>
          <p:nvPr>
            <p:ph type="body" idx="1"/>
          </p:nvPr>
        </p:nvSpPr>
        <p:spPr>
          <a:xfrm>
            <a:off x="457200" y="1747351"/>
            <a:ext cx="8229600" cy="4310400"/>
          </a:xfrm>
          <a:prstGeom prst="rect">
            <a:avLst/>
          </a:prstGeom>
          <a:noFill/>
          <a:ln>
            <a:noFill/>
          </a:ln>
        </p:spPr>
        <p:txBody>
          <a:bodyPr spcFirstLastPara="1" wrap="square" lIns="91425" tIns="45700" rIns="91425" bIns="45700" anchor="t" anchorCtr="0">
            <a:noAutofit/>
          </a:bodyPr>
          <a:lstStyle/>
          <a:p>
            <a:pPr marL="233362" marR="0" lvl="0" indent="-2333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Initial analysis showed daytime BCM shows significant over clouding</a:t>
            </a:r>
            <a:endParaRPr sz="3200" b="0" i="0" u="none" strike="noStrike" cap="none">
              <a:solidFill>
                <a:schemeClr val="lt1"/>
              </a:solidFill>
              <a:latin typeface="Calibri"/>
              <a:ea typeface="Calibri"/>
              <a:cs typeface="Calibri"/>
              <a:sym typeface="Calibri"/>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Analysis shows that the reason for this is a shift in the static MODIS white sky albedo as evident from looking at the visible (RUT, RGCT, RVCT) cloud Mask tests</a:t>
            </a:r>
            <a:endParaRPr sz="2800" b="0" i="0" u="none" strike="noStrike" cap="none">
              <a:solidFill>
                <a:schemeClr val="lt1"/>
              </a:solidFill>
              <a:latin typeface="Calibri"/>
              <a:ea typeface="Calibri"/>
              <a:cs typeface="Calibri"/>
              <a:sym typeface="Calibri"/>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Further analysis (following slides) the shift is due to the GS using a static white sky albedo map for the GOES-E (75W) position instead of Central.</a:t>
            </a:r>
            <a:endParaRPr sz="2800" b="0" i="0" u="none" strike="noStrike" cap="none">
              <a:solidFill>
                <a:schemeClr val="lt1"/>
              </a:solidFill>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233362" marR="0" lvl="0" indent="-233362" algn="l" rtl="0">
              <a:lnSpc>
                <a:spcPct val="100000"/>
              </a:lnSpc>
              <a:spcBef>
                <a:spcPts val="40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Fix implemented on the OE at 15:50 UTC on 17 April, 2017</a:t>
            </a:r>
            <a:endParaRPr sz="3200" b="0" i="0" u="none" strike="noStrike" cap="none">
              <a:solidFill>
                <a:schemeClr val="lt1"/>
              </a:solidFill>
              <a:latin typeface="Calibri"/>
              <a:ea typeface="Calibri"/>
              <a:cs typeface="Calibri"/>
              <a:sym typeface="Calibri"/>
            </a:endParaRPr>
          </a:p>
          <a:p>
            <a:pPr marL="290512" marR="0" lvl="0" indent="-239712" algn="l" rtl="0">
              <a:lnSpc>
                <a:spcPct val="100000"/>
              </a:lnSpc>
              <a:spcBef>
                <a:spcPts val="48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15" name="Shape 9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48</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xfrm>
            <a:off x="457200" y="2701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400" b="0" i="0" u="none" strike="noStrike" cap="none">
                <a:solidFill>
                  <a:srgbClr val="FF9900"/>
                </a:solidFill>
                <a:latin typeface="Calibri"/>
                <a:ea typeface="Calibri"/>
                <a:cs typeface="Calibri"/>
                <a:sym typeface="Calibri"/>
              </a:rPr>
              <a:t>Update #2 – Terminator Stability </a:t>
            </a:r>
            <a:endParaRPr sz="340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400" b="0" i="0" u="none" strike="noStrike" cap="none">
                <a:solidFill>
                  <a:srgbClr val="FF9900"/>
                </a:solidFill>
                <a:latin typeface="Calibri"/>
                <a:ea typeface="Calibri"/>
                <a:cs typeface="Calibri"/>
                <a:sym typeface="Calibri"/>
              </a:rPr>
              <a:t>Test (ADR-302)</a:t>
            </a:r>
            <a:endParaRPr sz="3600" b="0" i="0" u="none" strike="noStrike" cap="none">
              <a:solidFill>
                <a:srgbClr val="FF9900"/>
              </a:solidFill>
              <a:latin typeface="Calibri"/>
              <a:ea typeface="Calibri"/>
              <a:cs typeface="Calibri"/>
              <a:sym typeface="Calibri"/>
            </a:endParaRPr>
          </a:p>
        </p:txBody>
      </p:sp>
      <p:sp>
        <p:nvSpPr>
          <p:cNvPr id="922" name="Shape 922"/>
          <p:cNvSpPr txBox="1">
            <a:spLocks noGrp="1"/>
          </p:cNvSpPr>
          <p:nvPr>
            <p:ph type="body" idx="1"/>
          </p:nvPr>
        </p:nvSpPr>
        <p:spPr>
          <a:xfrm>
            <a:off x="457200" y="1671152"/>
            <a:ext cx="8229600" cy="4324500"/>
          </a:xfrm>
          <a:prstGeom prst="rect">
            <a:avLst/>
          </a:prstGeom>
          <a:noFill/>
          <a:ln>
            <a:noFill/>
          </a:ln>
        </p:spPr>
        <p:txBody>
          <a:bodyPr spcFirstLastPara="1" wrap="square" lIns="91425" tIns="45700" rIns="91425" bIns="45700" anchor="t" anchorCtr="0">
            <a:noAutofit/>
          </a:bodyPr>
          <a:lstStyle/>
          <a:p>
            <a:pPr marL="233362" marR="0" lvl="0" indent="-233362" algn="l" rtl="0">
              <a:lnSpc>
                <a:spcPct val="90000"/>
              </a:lnSpc>
              <a:spcBef>
                <a:spcPts val="0"/>
              </a:spcBef>
              <a:spcAft>
                <a:spcPts val="0"/>
              </a:spcAft>
              <a:buClr>
                <a:schemeClr val="lt1"/>
              </a:buClr>
              <a:buSzPts val="2240"/>
              <a:buFont typeface="Arial"/>
              <a:buChar char="•"/>
            </a:pPr>
            <a:r>
              <a:rPr lang="en-US" sz="2220" b="0" i="0" u="none" strike="noStrike" cap="none">
                <a:solidFill>
                  <a:schemeClr val="lt1"/>
                </a:solidFill>
                <a:latin typeface="Calibri"/>
                <a:ea typeface="Calibri"/>
                <a:cs typeface="Calibri"/>
                <a:sym typeface="Calibri"/>
              </a:rPr>
              <a:t>Initial analysis showed that the Terminator Stability test in the BCM is not being run based on observations of BCM bits stored in the BCM Intermediate Product File. </a:t>
            </a:r>
            <a:endParaRPr sz="3200" b="0" i="0" u="none" strike="noStrike" cap="none">
              <a:solidFill>
                <a:schemeClr val="lt1"/>
              </a:solidFill>
              <a:latin typeface="Calibri"/>
              <a:ea typeface="Calibri"/>
              <a:cs typeface="Calibri"/>
              <a:sym typeface="Calibri"/>
            </a:endParaRPr>
          </a:p>
          <a:p>
            <a:pPr marL="633412" marR="0" lvl="1" indent="-253682" algn="l" rtl="0">
              <a:lnSpc>
                <a:spcPct val="90000"/>
              </a:lnSpc>
              <a:spcBef>
                <a:spcPts val="0"/>
              </a:spcBef>
              <a:spcAft>
                <a:spcPts val="0"/>
              </a:spcAft>
              <a:buClr>
                <a:schemeClr val="lt1"/>
              </a:buClr>
              <a:buSzPts val="2240"/>
              <a:buFont typeface="Arial"/>
              <a:buChar char="–"/>
            </a:pPr>
            <a:r>
              <a:rPr lang="en-US" sz="2220" b="0" i="0" u="none" strike="noStrike" cap="none">
                <a:solidFill>
                  <a:schemeClr val="lt1"/>
                </a:solidFill>
                <a:latin typeface="Calibri"/>
                <a:ea typeface="Calibri"/>
                <a:cs typeface="Calibri"/>
                <a:sym typeface="Calibri"/>
              </a:rPr>
              <a:t>Will impact BCM performance in terminator region</a:t>
            </a:r>
            <a:endParaRPr sz="2800" b="0" i="0" u="none" strike="noStrike" cap="none">
              <a:solidFill>
                <a:schemeClr val="lt1"/>
              </a:solidFill>
              <a:latin typeface="Calibri"/>
              <a:ea typeface="Calibri"/>
              <a:cs typeface="Calibri"/>
              <a:sym typeface="Calibri"/>
            </a:endParaRPr>
          </a:p>
          <a:p>
            <a:pPr marL="233362" marR="0" lvl="0" indent="-233362" algn="l" rtl="0">
              <a:lnSpc>
                <a:spcPct val="90000"/>
              </a:lnSpc>
              <a:spcBef>
                <a:spcPts val="444"/>
              </a:spcBef>
              <a:spcAft>
                <a:spcPts val="0"/>
              </a:spcAft>
              <a:buClr>
                <a:schemeClr val="lt1"/>
              </a:buClr>
              <a:buSzPts val="2240"/>
              <a:buFont typeface="Arial"/>
              <a:buNone/>
            </a:pPr>
            <a:endParaRPr sz="2220" b="0" i="0" u="none" strike="noStrike" cap="none">
              <a:solidFill>
                <a:schemeClr val="lt1"/>
              </a:solidFill>
              <a:latin typeface="Calibri"/>
              <a:ea typeface="Calibri"/>
              <a:cs typeface="Calibri"/>
              <a:sym typeface="Calibri"/>
            </a:endParaRPr>
          </a:p>
          <a:p>
            <a:pPr marL="233362" marR="0" lvl="0" indent="-233362" algn="l" rtl="0">
              <a:lnSpc>
                <a:spcPct val="90000"/>
              </a:lnSpc>
              <a:spcBef>
                <a:spcPts val="444"/>
              </a:spcBef>
              <a:spcAft>
                <a:spcPts val="0"/>
              </a:spcAft>
              <a:buClr>
                <a:schemeClr val="lt1"/>
              </a:buClr>
              <a:buSzPts val="2240"/>
              <a:buFont typeface="Arial"/>
              <a:buChar char="•"/>
            </a:pPr>
            <a:r>
              <a:rPr lang="en-US" sz="2220" b="0" i="0" u="none" strike="noStrike" cap="none">
                <a:solidFill>
                  <a:schemeClr val="lt1"/>
                </a:solidFill>
                <a:latin typeface="Calibri"/>
                <a:ea typeface="Calibri"/>
                <a:cs typeface="Calibri"/>
                <a:sym typeface="Calibri"/>
              </a:rPr>
              <a:t>The TERM_THERM_STAB is described in the ACM ATBD (section 3.4.1.2.8) and ACM ADD (Section 3.18). </a:t>
            </a:r>
            <a:endParaRPr sz="320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20"/>
              <a:buFont typeface="Arial"/>
              <a:buNone/>
            </a:pPr>
            <a:endParaRPr sz="2220" b="0" i="0" u="none" strike="noStrike" cap="none">
              <a:solidFill>
                <a:schemeClr val="lt1"/>
              </a:solidFill>
              <a:latin typeface="Calibri"/>
              <a:ea typeface="Calibri"/>
              <a:cs typeface="Calibri"/>
              <a:sym typeface="Calibri"/>
            </a:endParaRPr>
          </a:p>
          <a:p>
            <a:pPr marL="233362" marR="0" lvl="0" indent="-233362" algn="l" rtl="0">
              <a:lnSpc>
                <a:spcPct val="90000"/>
              </a:lnSpc>
              <a:spcBef>
                <a:spcPts val="444"/>
              </a:spcBef>
              <a:spcAft>
                <a:spcPts val="0"/>
              </a:spcAft>
              <a:buClr>
                <a:schemeClr val="lt1"/>
              </a:buClr>
              <a:buSzPts val="2240"/>
              <a:buFont typeface="Arial"/>
              <a:buChar char="•"/>
            </a:pPr>
            <a:r>
              <a:rPr lang="en-US" sz="2000" b="0" i="0" u="none" strike="noStrike" cap="none">
                <a:solidFill>
                  <a:schemeClr val="lt1"/>
                </a:solidFill>
                <a:latin typeface="Calibri"/>
                <a:ea typeface="Calibri"/>
                <a:cs typeface="Calibri"/>
                <a:sym typeface="Calibri"/>
              </a:rPr>
              <a:t>Fix implemented on the OE on </a:t>
            </a:r>
            <a:r>
              <a:rPr lang="en-US" sz="2220" b="0" i="0" u="none" strike="noStrike" cap="none">
                <a:solidFill>
                  <a:schemeClr val="lt1"/>
                </a:solidFill>
                <a:latin typeface="Calibri"/>
                <a:ea typeface="Calibri"/>
                <a:cs typeface="Calibri"/>
                <a:sym typeface="Calibri"/>
              </a:rPr>
              <a:t>May 5, 2017</a:t>
            </a:r>
            <a:endParaRPr sz="320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20"/>
              <a:buFont typeface="Arial"/>
              <a:buNone/>
            </a:pPr>
            <a:endParaRPr sz="222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40"/>
              <a:buFont typeface="Arial"/>
              <a:buNone/>
            </a:pPr>
            <a:endParaRPr sz="2220" b="0" i="0" u="none" strike="noStrike" cap="none">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ts val="2240"/>
              <a:buFont typeface="Arial"/>
              <a:buNone/>
            </a:pPr>
            <a:endParaRPr sz="2220" b="0" i="0" u="none" strike="noStrike" cap="none">
              <a:solidFill>
                <a:schemeClr val="lt1"/>
              </a:solidFill>
              <a:latin typeface="Calibri"/>
              <a:ea typeface="Calibri"/>
              <a:cs typeface="Calibri"/>
              <a:sym typeface="Calibri"/>
            </a:endParaRPr>
          </a:p>
        </p:txBody>
      </p:sp>
      <p:sp>
        <p:nvSpPr>
          <p:cNvPr id="923" name="Shape 9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49</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Use of Cloud Mask</a:t>
            </a:r>
            <a:endParaRPr>
              <a:solidFill>
                <a:srgbClr val="FF9900"/>
              </a:solidFill>
            </a:endParaRPr>
          </a:p>
        </p:txBody>
      </p:sp>
      <p:sp>
        <p:nvSpPr>
          <p:cNvPr id="432" name="Shape 43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a:t>5</a:t>
            </a:fld>
            <a:endParaRPr/>
          </a:p>
        </p:txBody>
      </p:sp>
      <p:graphicFrame>
        <p:nvGraphicFramePr>
          <p:cNvPr id="433" name="Shape 433"/>
          <p:cNvGraphicFramePr/>
          <p:nvPr/>
        </p:nvGraphicFramePr>
        <p:xfrm>
          <a:off x="552875" y="1096950"/>
          <a:ext cx="7716875" cy="3897165"/>
        </p:xfrm>
        <a:graphic>
          <a:graphicData uri="http://schemas.openxmlformats.org/drawingml/2006/table">
            <a:tbl>
              <a:tblPr>
                <a:noFill/>
                <a:tableStyleId>{F9C103E9-34DA-44BB-98E6-2290BE24BCFF}</a:tableStyleId>
              </a:tblPr>
              <a:tblGrid>
                <a:gridCol w="2017775"/>
                <a:gridCol w="1722850"/>
                <a:gridCol w="1515900"/>
                <a:gridCol w="1378000"/>
                <a:gridCol w="1082350"/>
              </a:tblGrid>
              <a:tr h="509625">
                <a:tc>
                  <a:txBody>
                    <a:bodyPr/>
                    <a:lstStyle/>
                    <a:p>
                      <a:pPr marL="0" lvl="0" indent="0">
                        <a:spcBef>
                          <a:spcPts val="0"/>
                        </a:spcBef>
                        <a:spcAft>
                          <a:spcPts val="0"/>
                        </a:spcAft>
                        <a:buNone/>
                      </a:pPr>
                      <a:r>
                        <a:rPr lang="en-US">
                          <a:solidFill>
                            <a:srgbClr val="FFFFFF"/>
                          </a:solidFill>
                        </a:rPr>
                        <a:t>Team</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spcBef>
                          <a:spcPts val="0"/>
                        </a:spcBef>
                        <a:spcAft>
                          <a:spcPts val="0"/>
                        </a:spcAft>
                        <a:buNone/>
                      </a:pPr>
                      <a:r>
                        <a:rPr lang="en-US">
                          <a:solidFill>
                            <a:srgbClr val="FFFFFF"/>
                          </a:solidFill>
                        </a:rPr>
                        <a:t>Binary Cloud Mask</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spcBef>
                          <a:spcPts val="0"/>
                        </a:spcBef>
                        <a:spcAft>
                          <a:spcPts val="0"/>
                        </a:spcAft>
                        <a:buNone/>
                      </a:pPr>
                      <a:r>
                        <a:rPr lang="en-US">
                          <a:solidFill>
                            <a:srgbClr val="FFFFFF"/>
                          </a:solidFill>
                        </a:rPr>
                        <a:t>4-Level Mask</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spcBef>
                          <a:spcPts val="0"/>
                        </a:spcBef>
                        <a:spcAft>
                          <a:spcPts val="0"/>
                        </a:spcAft>
                        <a:buNone/>
                      </a:pPr>
                      <a:r>
                        <a:rPr lang="en-US">
                          <a:solidFill>
                            <a:srgbClr val="FFFFFF"/>
                          </a:solidFill>
                        </a:rPr>
                        <a:t>Mask Tests</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rtl="0">
                        <a:spcBef>
                          <a:spcPts val="0"/>
                        </a:spcBef>
                        <a:spcAft>
                          <a:spcPts val="0"/>
                        </a:spcAft>
                        <a:buNone/>
                      </a:pPr>
                      <a:r>
                        <a:rPr lang="en-US">
                          <a:solidFill>
                            <a:srgbClr val="FFFFFF"/>
                          </a:solidFill>
                        </a:rPr>
                        <a:t>Other</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20675">
                <a:tc>
                  <a:txBody>
                    <a:bodyPr/>
                    <a:lstStyle/>
                    <a:p>
                      <a:pPr marL="0" lvl="0" indent="0">
                        <a:spcBef>
                          <a:spcPts val="0"/>
                        </a:spcBef>
                        <a:spcAft>
                          <a:spcPts val="0"/>
                        </a:spcAft>
                        <a:buNone/>
                      </a:pPr>
                      <a:r>
                        <a:rPr lang="en-US" sz="1200">
                          <a:solidFill>
                            <a:srgbClr val="FFFFFF"/>
                          </a:solidFill>
                        </a:rPr>
                        <a:t>Aerosol</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20675">
                <a:tc>
                  <a:txBody>
                    <a:bodyPr/>
                    <a:lstStyle/>
                    <a:p>
                      <a:pPr marL="0" lvl="0" indent="0" rtl="0">
                        <a:spcBef>
                          <a:spcPts val="0"/>
                        </a:spcBef>
                        <a:spcAft>
                          <a:spcPts val="0"/>
                        </a:spcAft>
                        <a:buNone/>
                      </a:pPr>
                      <a:r>
                        <a:rPr lang="en-US" sz="1200">
                          <a:solidFill>
                            <a:srgbClr val="FFFFFF"/>
                          </a:solidFill>
                        </a:rPr>
                        <a:t>Cryosphere</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888888"/>
                          </a:solidFill>
                        </a:rPr>
                        <a:t>X</a:t>
                      </a: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39650">
                <a:tc>
                  <a:txBody>
                    <a:bodyPr/>
                    <a:lstStyle/>
                    <a:p>
                      <a:pPr marL="0" lvl="0" indent="0" rtl="0">
                        <a:spcBef>
                          <a:spcPts val="0"/>
                        </a:spcBef>
                        <a:spcAft>
                          <a:spcPts val="0"/>
                        </a:spcAft>
                        <a:buNone/>
                      </a:pPr>
                      <a:r>
                        <a:rPr lang="en-US" sz="1200">
                          <a:solidFill>
                            <a:srgbClr val="FFFFFF"/>
                          </a:solidFill>
                        </a:rPr>
                        <a:t>Sea Surface Temperature</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39675">
                <a:tc>
                  <a:txBody>
                    <a:bodyPr/>
                    <a:lstStyle/>
                    <a:p>
                      <a:pPr marL="0" lvl="0" indent="0">
                        <a:spcBef>
                          <a:spcPts val="0"/>
                        </a:spcBef>
                        <a:spcAft>
                          <a:spcPts val="0"/>
                        </a:spcAft>
                        <a:buNone/>
                      </a:pPr>
                      <a:r>
                        <a:rPr lang="en-US" sz="1200">
                          <a:solidFill>
                            <a:srgbClr val="FFFFFF"/>
                          </a:solidFill>
                        </a:rPr>
                        <a:t>Land Surface Temp.</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888888"/>
                          </a:solidFill>
                        </a:rPr>
                        <a:t>X</a:t>
                      </a: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20675">
                <a:tc>
                  <a:txBody>
                    <a:bodyPr/>
                    <a:lstStyle/>
                    <a:p>
                      <a:pPr marL="0" lvl="0" indent="0">
                        <a:spcBef>
                          <a:spcPts val="0"/>
                        </a:spcBef>
                        <a:spcAft>
                          <a:spcPts val="0"/>
                        </a:spcAft>
                        <a:buNone/>
                      </a:pPr>
                      <a:r>
                        <a:rPr lang="en-US" sz="1200">
                          <a:solidFill>
                            <a:srgbClr val="FFFFFF"/>
                          </a:solidFill>
                        </a:rPr>
                        <a:t>Soundings</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888888"/>
                          </a:solidFill>
                        </a:rPr>
                        <a:t>X</a:t>
                      </a: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20675">
                <a:tc>
                  <a:txBody>
                    <a:bodyPr/>
                    <a:lstStyle/>
                    <a:p>
                      <a:pPr marL="0" lvl="0" indent="0">
                        <a:spcBef>
                          <a:spcPts val="0"/>
                        </a:spcBef>
                        <a:spcAft>
                          <a:spcPts val="0"/>
                        </a:spcAft>
                        <a:buNone/>
                      </a:pPr>
                      <a:r>
                        <a:rPr lang="en-US" sz="1200">
                          <a:solidFill>
                            <a:srgbClr val="FFFFFF"/>
                          </a:solidFill>
                        </a:rPr>
                        <a:t>Radiation Bud.</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888888"/>
                          </a:solidFill>
                        </a:rPr>
                        <a:t>X</a:t>
                      </a: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315275">
                <a:tc>
                  <a:txBody>
                    <a:bodyPr/>
                    <a:lstStyle/>
                    <a:p>
                      <a:pPr marL="0" lvl="0" indent="0">
                        <a:spcBef>
                          <a:spcPts val="0"/>
                        </a:spcBef>
                        <a:spcAft>
                          <a:spcPts val="0"/>
                        </a:spcAft>
                        <a:buNone/>
                      </a:pPr>
                      <a:r>
                        <a:rPr lang="en-US" sz="1200">
                          <a:solidFill>
                            <a:srgbClr val="FFFFFF"/>
                          </a:solidFill>
                        </a:rPr>
                        <a:t>Cloud</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r>
                        <a:rPr lang="en-US" sz="1200">
                          <a:solidFill>
                            <a:srgbClr val="888888"/>
                          </a:solidFill>
                        </a:rPr>
                        <a:t>X</a:t>
                      </a:r>
                      <a:endParaRPr sz="1200">
                        <a:solidFill>
                          <a:srgbClr val="888888"/>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287100">
                <a:tc>
                  <a:txBody>
                    <a:bodyPr/>
                    <a:lstStyle/>
                    <a:p>
                      <a:pPr marL="0" lvl="0" indent="0" rtl="0">
                        <a:spcBef>
                          <a:spcPts val="0"/>
                        </a:spcBef>
                        <a:spcAft>
                          <a:spcPts val="0"/>
                        </a:spcAft>
                        <a:buNone/>
                      </a:pPr>
                      <a:r>
                        <a:rPr lang="en-US" sz="1200">
                          <a:solidFill>
                            <a:srgbClr val="FFFFFF"/>
                          </a:solidFill>
                        </a:rPr>
                        <a:t>Winds</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sz="1200">
                          <a:solidFill>
                            <a:srgbClr val="FFFFFF"/>
                          </a:solidFill>
                        </a:rPr>
                        <a:t>X</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r h="461700">
                <a:tc>
                  <a:txBody>
                    <a:bodyPr/>
                    <a:lstStyle/>
                    <a:p>
                      <a:pPr marL="0" lvl="0" indent="0" rtl="0">
                        <a:spcBef>
                          <a:spcPts val="0"/>
                        </a:spcBef>
                        <a:spcAft>
                          <a:spcPts val="0"/>
                        </a:spcAft>
                        <a:buNone/>
                      </a:pPr>
                      <a:r>
                        <a:rPr lang="en-US" sz="1200">
                          <a:solidFill>
                            <a:srgbClr val="FFFFFF"/>
                          </a:solidFill>
                        </a:rPr>
                        <a:t>External Users</a:t>
                      </a:r>
                      <a:endParaRPr sz="1200">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r>
                        <a:rPr lang="en-US">
                          <a:solidFill>
                            <a:srgbClr val="FFFFFF"/>
                          </a:solidFill>
                        </a:rPr>
                        <a:t>X</a:t>
                      </a: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FF9900"/>
                      </a:solidFill>
                      <a:prstDash val="solid"/>
                      <a:round/>
                      <a:headEnd type="none" w="med" len="med"/>
                      <a:tailEnd type="none" w="med" len="med"/>
                    </a:lnL>
                    <a:lnR w="9525" cap="flat" cmpd="sng">
                      <a:solidFill>
                        <a:srgbClr val="FF9900"/>
                      </a:solidFill>
                      <a:prstDash val="solid"/>
                      <a:round/>
                      <a:headEnd type="none" w="med" len="med"/>
                      <a:tailEnd type="none" w="med" len="med"/>
                    </a:lnR>
                    <a:lnT w="9525" cap="flat" cmpd="sng">
                      <a:solidFill>
                        <a:srgbClr val="FF9900"/>
                      </a:solidFill>
                      <a:prstDash val="solid"/>
                      <a:round/>
                      <a:headEnd type="none" w="med" len="med"/>
                      <a:tailEnd type="none" w="med" len="med"/>
                    </a:lnT>
                    <a:lnB w="9525" cap="flat" cmpd="sng">
                      <a:solidFill>
                        <a:srgbClr val="FF9900"/>
                      </a:solidFill>
                      <a:prstDash val="solid"/>
                      <a:round/>
                      <a:headEnd type="none" w="med" len="med"/>
                      <a:tailEnd type="none" w="med" len="med"/>
                    </a:lnB>
                  </a:tcPr>
                </a:tc>
              </a:tr>
            </a:tbl>
          </a:graphicData>
        </a:graphic>
      </p:graphicFrame>
      <p:sp>
        <p:nvSpPr>
          <p:cNvPr id="434" name="Shape 434"/>
          <p:cNvSpPr txBox="1"/>
          <p:nvPr/>
        </p:nvSpPr>
        <p:spPr>
          <a:xfrm>
            <a:off x="528450" y="5711725"/>
            <a:ext cx="8087100" cy="84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9900"/>
                </a:solidFill>
              </a:rPr>
              <a:t>The analysis  will focus on the Binary Cloud Mask (BCM).   Even if the BCM  meets its specification, issues may remain with the 4-Level Mask or the individual bits that are application specific.</a:t>
            </a:r>
            <a:endParaRPr sz="1800">
              <a:solidFill>
                <a:srgbClr val="FF9900"/>
              </a:solidFill>
            </a:endParaRPr>
          </a:p>
        </p:txBody>
      </p:sp>
      <p:sp>
        <p:nvSpPr>
          <p:cNvPr id="435" name="Shape 435"/>
          <p:cNvSpPr txBox="1"/>
          <p:nvPr/>
        </p:nvSpPr>
        <p:spPr>
          <a:xfrm>
            <a:off x="457200" y="5309875"/>
            <a:ext cx="8087100" cy="51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solidFill>
                  <a:schemeClr val="lt1"/>
                </a:solidFill>
              </a:rPr>
              <a:t>Note - In the Ground System code, the 4-level mask is read in to create a cloud mask within each algorithm</a:t>
            </a:r>
            <a:endParaRPr sz="1100">
              <a:solidFill>
                <a:srgbClr val="FF99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400" b="0" i="0" u="none" strike="noStrike" cap="none">
                <a:solidFill>
                  <a:srgbClr val="FF9900"/>
                </a:solidFill>
                <a:latin typeface="Calibri"/>
                <a:ea typeface="Calibri"/>
                <a:cs typeface="Calibri"/>
                <a:sym typeface="Calibri"/>
              </a:rPr>
              <a:t>Update #3 – Nearest </a:t>
            </a:r>
            <a:r>
              <a:rPr lang="en-US" sz="3400">
                <a:solidFill>
                  <a:srgbClr val="FF9900"/>
                </a:solidFill>
              </a:rPr>
              <a:t>W</a:t>
            </a:r>
            <a:r>
              <a:rPr lang="en-US" sz="3400" b="0" i="0" u="none" strike="noStrike" cap="none">
                <a:solidFill>
                  <a:srgbClr val="FF9900"/>
                </a:solidFill>
                <a:latin typeface="Calibri"/>
                <a:ea typeface="Calibri"/>
                <a:cs typeface="Calibri"/>
                <a:sym typeface="Calibri"/>
              </a:rPr>
              <a:t>armest </a:t>
            </a:r>
            <a:endParaRPr sz="340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400">
                <a:solidFill>
                  <a:srgbClr val="FF9900"/>
                </a:solidFill>
              </a:rPr>
              <a:t>C</a:t>
            </a:r>
            <a:r>
              <a:rPr lang="en-US" sz="3400" b="0" i="0" u="none" strike="noStrike" cap="none">
                <a:solidFill>
                  <a:srgbClr val="FF9900"/>
                </a:solidFill>
                <a:latin typeface="Calibri"/>
                <a:ea typeface="Calibri"/>
                <a:cs typeface="Calibri"/>
                <a:sym typeface="Calibri"/>
              </a:rPr>
              <a:t>enter (ADR-426)</a:t>
            </a:r>
            <a:endParaRPr sz="3400" b="0" i="0" u="none" strike="noStrike" cap="none">
              <a:solidFill>
                <a:srgbClr val="FF9900"/>
              </a:solidFill>
              <a:latin typeface="Calibri"/>
              <a:ea typeface="Calibri"/>
              <a:cs typeface="Calibri"/>
              <a:sym typeface="Calibri"/>
            </a:endParaRPr>
          </a:p>
        </p:txBody>
      </p:sp>
      <p:sp>
        <p:nvSpPr>
          <p:cNvPr id="930" name="Shape 930"/>
          <p:cNvSpPr txBox="1">
            <a:spLocks noGrp="1"/>
          </p:cNvSpPr>
          <p:nvPr>
            <p:ph type="body" idx="1"/>
          </p:nvPr>
        </p:nvSpPr>
        <p:spPr>
          <a:xfrm>
            <a:off x="457200" y="1366351"/>
            <a:ext cx="8229600" cy="2505000"/>
          </a:xfrm>
          <a:prstGeom prst="rect">
            <a:avLst/>
          </a:prstGeom>
          <a:noFill/>
          <a:ln>
            <a:noFill/>
          </a:ln>
        </p:spPr>
        <p:txBody>
          <a:bodyPr spcFirstLastPara="1" wrap="square" lIns="91425" tIns="45700" rIns="91425" bIns="45700" anchor="t" anchorCtr="0">
            <a:noAutofit/>
          </a:bodyPr>
          <a:lstStyle/>
          <a:p>
            <a:pPr marL="233362" marR="0" lvl="0" indent="-186372" algn="l" rtl="0">
              <a:lnSpc>
                <a:spcPct val="70000"/>
              </a:lnSpc>
              <a:spcBef>
                <a:spcPts val="0"/>
              </a:spcBef>
              <a:spcAft>
                <a:spcPts val="0"/>
              </a:spcAft>
              <a:buClr>
                <a:schemeClr val="lt1"/>
              </a:buClr>
              <a:buSzPts val="1500"/>
              <a:buFont typeface="Arial"/>
              <a:buChar char="•"/>
            </a:pPr>
            <a:r>
              <a:rPr lang="en-US" sz="1500" b="0" i="0" u="none" strike="noStrike" cap="none">
                <a:solidFill>
                  <a:schemeClr val="lt1"/>
                </a:solidFill>
                <a:latin typeface="Calibri"/>
                <a:ea typeface="Calibri"/>
                <a:cs typeface="Calibri"/>
                <a:sym typeface="Calibri"/>
              </a:rPr>
              <a:t>Coastal artifacts were identified during the summer season that were caused by the RFMFT and ULST tests. The primary issue was identified as the inclusion of pixels marked as coast in the calculation of the Nearest Warm Center (NWC).</a:t>
            </a:r>
            <a:endParaRPr sz="1500"/>
          </a:p>
          <a:p>
            <a:pPr marL="233362" marR="0" lvl="0" indent="-91122" algn="l" rtl="0">
              <a:lnSpc>
                <a:spcPct val="70000"/>
              </a:lnSpc>
              <a:spcBef>
                <a:spcPts val="0"/>
              </a:spcBef>
              <a:spcAft>
                <a:spcPts val="0"/>
              </a:spcAft>
              <a:buClr>
                <a:schemeClr val="lt1"/>
              </a:buClr>
              <a:buSzPts val="2240"/>
              <a:buFont typeface="Arial"/>
              <a:buNone/>
            </a:pPr>
            <a:endParaRPr sz="1500" b="0" i="0" u="none" strike="noStrike" cap="none">
              <a:solidFill>
                <a:schemeClr val="lt1"/>
              </a:solidFill>
              <a:latin typeface="Calibri"/>
              <a:ea typeface="Calibri"/>
              <a:cs typeface="Calibri"/>
              <a:sym typeface="Calibri"/>
            </a:endParaRPr>
          </a:p>
          <a:p>
            <a:pPr marL="233362" marR="0" lvl="0" indent="-186372" algn="l" rtl="0">
              <a:lnSpc>
                <a:spcPct val="70000"/>
              </a:lnSpc>
              <a:spcBef>
                <a:spcPts val="0"/>
              </a:spcBef>
              <a:spcAft>
                <a:spcPts val="0"/>
              </a:spcAft>
              <a:buClr>
                <a:schemeClr val="lt1"/>
              </a:buClr>
              <a:buSzPts val="1500"/>
              <a:buFont typeface="Arial"/>
              <a:buChar char="•"/>
            </a:pPr>
            <a:r>
              <a:rPr lang="en-US" sz="1500" b="0" i="0" u="none" strike="noStrike" cap="none">
                <a:solidFill>
                  <a:schemeClr val="lt1"/>
                </a:solidFill>
                <a:latin typeface="Calibri"/>
                <a:ea typeface="Calibri"/>
                <a:cs typeface="Calibri"/>
                <a:sym typeface="Calibri"/>
              </a:rPr>
              <a:t>A corrective fix was implemented to NWC calculation to remove costal pixels from the determination of the NWC pixel and cycle over missing NWC pixels in the RFMFT and ULST tests</a:t>
            </a:r>
            <a:endParaRPr sz="1500"/>
          </a:p>
          <a:p>
            <a:pPr marL="233362" marR="0" lvl="0" indent="-91122" algn="l" rtl="0">
              <a:lnSpc>
                <a:spcPct val="70000"/>
              </a:lnSpc>
              <a:spcBef>
                <a:spcPts val="0"/>
              </a:spcBef>
              <a:spcAft>
                <a:spcPts val="0"/>
              </a:spcAft>
              <a:buClr>
                <a:schemeClr val="lt1"/>
              </a:buClr>
              <a:buSzPts val="2240"/>
              <a:buFont typeface="Arial"/>
              <a:buNone/>
            </a:pPr>
            <a:endParaRPr sz="1500" b="0" i="0" u="none" strike="noStrike" cap="none">
              <a:solidFill>
                <a:schemeClr val="lt1"/>
              </a:solidFill>
              <a:latin typeface="Calibri"/>
              <a:ea typeface="Calibri"/>
              <a:cs typeface="Calibri"/>
              <a:sym typeface="Calibri"/>
            </a:endParaRPr>
          </a:p>
          <a:p>
            <a:pPr marL="233362" marR="0" lvl="0" indent="-186372" algn="l" rtl="0">
              <a:lnSpc>
                <a:spcPct val="70000"/>
              </a:lnSpc>
              <a:spcBef>
                <a:spcPts val="0"/>
              </a:spcBef>
              <a:spcAft>
                <a:spcPts val="0"/>
              </a:spcAft>
              <a:buClr>
                <a:schemeClr val="lt1"/>
              </a:buClr>
              <a:buSzPts val="1500"/>
              <a:buFont typeface="Arial"/>
              <a:buChar char="•"/>
            </a:pPr>
            <a:r>
              <a:rPr lang="en-US" sz="1500" b="0" i="0" u="none" strike="noStrike" cap="none">
                <a:solidFill>
                  <a:schemeClr val="lt1"/>
                </a:solidFill>
                <a:latin typeface="Calibri"/>
                <a:ea typeface="Calibri"/>
                <a:cs typeface="Calibri"/>
                <a:sym typeface="Calibri"/>
              </a:rPr>
              <a:t>In the GS, issues with non-coastal pixels is still not completely resolved and under investigation</a:t>
            </a:r>
            <a:endParaRPr sz="1500"/>
          </a:p>
          <a:p>
            <a:pPr marL="233362" marR="0" lvl="0" indent="-91122" algn="l" rtl="0">
              <a:lnSpc>
                <a:spcPct val="70000"/>
              </a:lnSpc>
              <a:spcBef>
                <a:spcPts val="0"/>
              </a:spcBef>
              <a:spcAft>
                <a:spcPts val="0"/>
              </a:spcAft>
              <a:buClr>
                <a:schemeClr val="lt1"/>
              </a:buClr>
              <a:buSzPts val="2240"/>
              <a:buFont typeface="Arial"/>
              <a:buNone/>
            </a:pPr>
            <a:endParaRPr sz="1500" b="0" i="0" u="none" strike="noStrike" cap="none">
              <a:solidFill>
                <a:schemeClr val="lt1"/>
              </a:solidFill>
              <a:latin typeface="Calibri"/>
              <a:ea typeface="Calibri"/>
              <a:cs typeface="Calibri"/>
              <a:sym typeface="Calibri"/>
            </a:endParaRPr>
          </a:p>
          <a:p>
            <a:pPr marL="233362" marR="0" lvl="0" indent="-186372" algn="l" rtl="0">
              <a:lnSpc>
                <a:spcPct val="70000"/>
              </a:lnSpc>
              <a:spcBef>
                <a:spcPts val="0"/>
              </a:spcBef>
              <a:spcAft>
                <a:spcPts val="0"/>
              </a:spcAft>
              <a:buClr>
                <a:schemeClr val="lt1"/>
              </a:buClr>
              <a:buSzPts val="1500"/>
              <a:buFont typeface="Arial"/>
              <a:buChar char="•"/>
            </a:pPr>
            <a:r>
              <a:rPr lang="en-US" sz="1500" b="0" i="0" u="none" strike="noStrike" cap="none">
                <a:solidFill>
                  <a:schemeClr val="lt1"/>
                </a:solidFill>
                <a:latin typeface="Calibri"/>
                <a:ea typeface="Calibri"/>
                <a:cs typeface="Calibri"/>
                <a:sym typeface="Calibri"/>
              </a:rPr>
              <a:t>Fix implemented on the OE on </a:t>
            </a:r>
            <a:r>
              <a:rPr lang="en-US" sz="1500"/>
              <a:t>27 November</a:t>
            </a:r>
            <a:r>
              <a:rPr lang="en-US" sz="1500" b="0" i="0" u="none" strike="noStrike" cap="none">
                <a:solidFill>
                  <a:schemeClr val="lt1"/>
                </a:solidFill>
                <a:latin typeface="Calibri"/>
                <a:ea typeface="Calibri"/>
                <a:cs typeface="Calibri"/>
                <a:sym typeface="Calibri"/>
              </a:rPr>
              <a:t>, 2017</a:t>
            </a:r>
            <a:endParaRPr sz="1500"/>
          </a:p>
          <a:p>
            <a:pPr marL="0" marR="0" lvl="0" indent="0" algn="l" rtl="0">
              <a:lnSpc>
                <a:spcPct val="70000"/>
              </a:lnSpc>
              <a:spcBef>
                <a:spcPts val="444"/>
              </a:spcBef>
              <a:spcAft>
                <a:spcPts val="0"/>
              </a:spcAft>
              <a:buClr>
                <a:schemeClr val="lt1"/>
              </a:buClr>
              <a:buSzPts val="2240"/>
              <a:buFont typeface="Arial"/>
              <a:buNone/>
            </a:pPr>
            <a:endParaRPr sz="1500" b="0" i="0" u="none" strike="noStrike" cap="none">
              <a:solidFill>
                <a:schemeClr val="lt1"/>
              </a:solidFill>
              <a:latin typeface="Calibri"/>
              <a:ea typeface="Calibri"/>
              <a:cs typeface="Calibri"/>
              <a:sym typeface="Calibri"/>
            </a:endParaRPr>
          </a:p>
          <a:p>
            <a:pPr marL="290512" marR="0" lvl="0" indent="-239712" algn="l" rtl="0">
              <a:lnSpc>
                <a:spcPct val="70000"/>
              </a:lnSpc>
              <a:spcBef>
                <a:spcPts val="444"/>
              </a:spcBef>
              <a:spcAft>
                <a:spcPts val="0"/>
              </a:spcAft>
              <a:buClr>
                <a:schemeClr val="lt1"/>
              </a:buClr>
              <a:buSzPts val="2240"/>
              <a:buFont typeface="Arial"/>
              <a:buNone/>
            </a:pPr>
            <a:endParaRPr sz="1500" b="0" i="0" u="none" strike="noStrike" cap="none">
              <a:solidFill>
                <a:schemeClr val="lt1"/>
              </a:solidFill>
              <a:latin typeface="Calibri"/>
              <a:ea typeface="Calibri"/>
              <a:cs typeface="Calibri"/>
              <a:sym typeface="Calibri"/>
            </a:endParaRPr>
          </a:p>
        </p:txBody>
      </p:sp>
      <p:sp>
        <p:nvSpPr>
          <p:cNvPr id="931" name="Shape 9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50</a:t>
            </a:fld>
            <a:endParaRPr sz="1400" b="0" i="0" u="none" strike="noStrike" cap="none">
              <a:solidFill>
                <a:schemeClr val="lt1"/>
              </a:solidFill>
              <a:latin typeface="Calibri"/>
              <a:ea typeface="Calibri"/>
              <a:cs typeface="Calibri"/>
              <a:sym typeface="Calibri"/>
            </a:endParaRPr>
          </a:p>
        </p:txBody>
      </p:sp>
      <p:sp>
        <p:nvSpPr>
          <p:cNvPr id="932" name="Shape 932"/>
          <p:cNvSpPr txBox="1"/>
          <p:nvPr/>
        </p:nvSpPr>
        <p:spPr>
          <a:xfrm>
            <a:off x="2368607" y="3816101"/>
            <a:ext cx="1826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Arial"/>
                <a:ea typeface="Arial"/>
                <a:cs typeface="Arial"/>
                <a:sym typeface="Arial"/>
              </a:rPr>
              <a:t>Original RFMFT</a:t>
            </a:r>
            <a:endParaRPr sz="1600" b="0" i="0" u="none" strike="noStrike" cap="none">
              <a:solidFill>
                <a:schemeClr val="lt1"/>
              </a:solidFill>
              <a:latin typeface="Arial"/>
              <a:ea typeface="Arial"/>
              <a:cs typeface="Arial"/>
              <a:sym typeface="Arial"/>
            </a:endParaRPr>
          </a:p>
        </p:txBody>
      </p:sp>
      <p:pic>
        <p:nvPicPr>
          <p:cNvPr id="933" name="Shape 933"/>
          <p:cNvPicPr preferRelativeResize="0"/>
          <p:nvPr/>
        </p:nvPicPr>
        <p:blipFill rotWithShape="1">
          <a:blip r:embed="rId3">
            <a:alphaModFix/>
          </a:blip>
          <a:srcRect/>
          <a:stretch/>
        </p:blipFill>
        <p:spPr>
          <a:xfrm>
            <a:off x="1991500" y="4223350"/>
            <a:ext cx="2584188" cy="2584174"/>
          </a:xfrm>
          <a:prstGeom prst="rect">
            <a:avLst/>
          </a:prstGeom>
          <a:noFill/>
          <a:ln w="9525" cap="flat" cmpd="sng">
            <a:solidFill>
              <a:schemeClr val="dk1"/>
            </a:solidFill>
            <a:prstDash val="solid"/>
            <a:round/>
            <a:headEnd type="none" w="med" len="med"/>
            <a:tailEnd type="none" w="med" len="med"/>
          </a:ln>
        </p:spPr>
      </p:pic>
      <p:pic>
        <p:nvPicPr>
          <p:cNvPr id="934" name="Shape 934"/>
          <p:cNvPicPr preferRelativeResize="0"/>
          <p:nvPr/>
        </p:nvPicPr>
        <p:blipFill rotWithShape="1">
          <a:blip r:embed="rId4">
            <a:alphaModFix/>
          </a:blip>
          <a:srcRect/>
          <a:stretch/>
        </p:blipFill>
        <p:spPr>
          <a:xfrm>
            <a:off x="4748937" y="4223350"/>
            <a:ext cx="2584188" cy="2584174"/>
          </a:xfrm>
          <a:prstGeom prst="rect">
            <a:avLst/>
          </a:prstGeom>
          <a:noFill/>
          <a:ln w="9525" cap="flat" cmpd="sng">
            <a:solidFill>
              <a:schemeClr val="dk1"/>
            </a:solidFill>
            <a:prstDash val="solid"/>
            <a:round/>
            <a:headEnd type="none" w="med" len="med"/>
            <a:tailEnd type="none" w="med" len="med"/>
          </a:ln>
        </p:spPr>
      </p:pic>
      <p:sp>
        <p:nvSpPr>
          <p:cNvPr id="935" name="Shape 935"/>
          <p:cNvSpPr txBox="1"/>
          <p:nvPr/>
        </p:nvSpPr>
        <p:spPr>
          <a:xfrm>
            <a:off x="4664650" y="3704876"/>
            <a:ext cx="24288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Arial"/>
                <a:ea typeface="Arial"/>
                <a:cs typeface="Arial"/>
                <a:sym typeface="Arial"/>
              </a:rPr>
              <a:t>RFMFT </a:t>
            </a:r>
            <a:endParaRPr sz="1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600" b="0" i="0" u="none" strike="noStrike" cap="none">
                <a:solidFill>
                  <a:schemeClr val="lt1"/>
                </a:solidFill>
                <a:latin typeface="Arial"/>
                <a:ea typeface="Arial"/>
                <a:cs typeface="Arial"/>
                <a:sym typeface="Arial"/>
              </a:rPr>
              <a:t>w/ fixed NWC</a:t>
            </a:r>
            <a:endParaRPr sz="160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60" b="0" i="0" u="none" strike="noStrike" cap="none">
                <a:solidFill>
                  <a:srgbClr val="FF9900"/>
                </a:solidFill>
                <a:latin typeface="Calibri"/>
                <a:ea typeface="Calibri"/>
                <a:cs typeface="Calibri"/>
                <a:sym typeface="Calibri"/>
              </a:rPr>
              <a:t>Update #4 – RFMFT and RGCT </a:t>
            </a:r>
            <a:endParaRPr sz="306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60" b="0" i="0" u="none" strike="noStrike" cap="none">
                <a:solidFill>
                  <a:srgbClr val="FF9900"/>
                </a:solidFill>
                <a:latin typeface="Calibri"/>
                <a:ea typeface="Calibri"/>
                <a:cs typeface="Calibri"/>
                <a:sym typeface="Calibri"/>
              </a:rPr>
              <a:t>Threshold</a:t>
            </a:r>
            <a:r>
              <a:rPr lang="en-US" sz="3060">
                <a:solidFill>
                  <a:srgbClr val="FF9900"/>
                </a:solidFill>
              </a:rPr>
              <a:t> </a:t>
            </a:r>
            <a:r>
              <a:rPr lang="en-US" sz="3060" b="0" i="0" u="none" strike="noStrike" cap="none">
                <a:solidFill>
                  <a:srgbClr val="FF9900"/>
                </a:solidFill>
                <a:latin typeface="Calibri"/>
                <a:ea typeface="Calibri"/>
                <a:cs typeface="Calibri"/>
                <a:sym typeface="Calibri"/>
              </a:rPr>
              <a:t>Updates (ADR-465)</a:t>
            </a:r>
            <a:endParaRPr sz="3060" b="0" i="0" u="none" strike="noStrike" cap="none">
              <a:solidFill>
                <a:srgbClr val="FF9900"/>
              </a:solidFill>
              <a:latin typeface="Calibri"/>
              <a:ea typeface="Calibri"/>
              <a:cs typeface="Calibri"/>
              <a:sym typeface="Calibri"/>
            </a:endParaRPr>
          </a:p>
        </p:txBody>
      </p:sp>
      <p:sp>
        <p:nvSpPr>
          <p:cNvPr id="942" name="Shape 942"/>
          <p:cNvSpPr txBox="1">
            <a:spLocks noGrp="1"/>
          </p:cNvSpPr>
          <p:nvPr>
            <p:ph type="body" idx="1"/>
          </p:nvPr>
        </p:nvSpPr>
        <p:spPr>
          <a:xfrm>
            <a:off x="457200" y="1366362"/>
            <a:ext cx="8229600" cy="2308800"/>
          </a:xfrm>
          <a:prstGeom prst="rect">
            <a:avLst/>
          </a:prstGeom>
          <a:noFill/>
          <a:ln>
            <a:noFill/>
          </a:ln>
        </p:spPr>
        <p:txBody>
          <a:bodyPr spcFirstLastPara="1" wrap="square" lIns="91425" tIns="45700" rIns="91425" bIns="45700" anchor="t" anchorCtr="0">
            <a:noAutofit/>
          </a:bodyPr>
          <a:lstStyle/>
          <a:p>
            <a:pPr marL="233362" marR="0" lvl="0" indent="-233362" algn="l" rtl="0">
              <a:lnSpc>
                <a:spcPct val="80000"/>
              </a:lnSpc>
              <a:spcBef>
                <a:spcPts val="0"/>
              </a:spcBef>
              <a:spcAft>
                <a:spcPts val="0"/>
              </a:spcAft>
              <a:buClr>
                <a:schemeClr val="lt1"/>
              </a:buClr>
              <a:buSzPts val="2240"/>
              <a:buFont typeface="Arial"/>
              <a:buChar char="•"/>
            </a:pPr>
            <a:r>
              <a:rPr lang="en-US" sz="2053" b="0" i="0" u="none" strike="noStrike" cap="none">
                <a:solidFill>
                  <a:schemeClr val="lt1"/>
                </a:solidFill>
                <a:latin typeface="Calibri"/>
                <a:ea typeface="Calibri"/>
                <a:cs typeface="Calibri"/>
                <a:sym typeface="Calibri"/>
              </a:rPr>
              <a:t>BCM showed artificial (False) clouds over land in the RGCT test due to larger than expected reflectances in the 0.64</a:t>
            </a:r>
            <a:r>
              <a:rPr lang="en-US" sz="2053" b="0" i="0" u="none" strike="noStrike" cap="none">
                <a:solidFill>
                  <a:schemeClr val="lt1"/>
                </a:solidFill>
                <a:latin typeface="Noto Sans Symbols"/>
                <a:ea typeface="Noto Sans Symbols"/>
                <a:cs typeface="Noto Sans Symbols"/>
                <a:sym typeface="Noto Sans Symbols"/>
              </a:rPr>
              <a:t>μ</a:t>
            </a:r>
            <a:r>
              <a:rPr lang="en-US" sz="2053" b="0" i="0" u="none" strike="noStrike" cap="none">
                <a:solidFill>
                  <a:schemeClr val="lt1"/>
                </a:solidFill>
                <a:latin typeface="Calibri"/>
                <a:ea typeface="Calibri"/>
                <a:cs typeface="Calibri"/>
                <a:sym typeface="Calibri"/>
              </a:rPr>
              <a:t>m channel.</a:t>
            </a:r>
            <a:endParaRPr/>
          </a:p>
          <a:p>
            <a:pPr marL="690562" marR="0" lvl="1" indent="-233362" algn="l" rtl="0">
              <a:lnSpc>
                <a:spcPct val="80000"/>
              </a:lnSpc>
              <a:spcBef>
                <a:spcPts val="0"/>
              </a:spcBef>
              <a:spcAft>
                <a:spcPts val="0"/>
              </a:spcAft>
              <a:buClr>
                <a:schemeClr val="lt1"/>
              </a:buClr>
              <a:buSzPts val="2240"/>
              <a:buFont typeface="Arial"/>
              <a:buChar char="–"/>
            </a:pPr>
            <a:r>
              <a:rPr lang="en-US" sz="1683" b="0" i="0" u="none" strike="noStrike" cap="none">
                <a:solidFill>
                  <a:schemeClr val="lt1"/>
                </a:solidFill>
                <a:latin typeface="Calibri"/>
                <a:ea typeface="Calibri"/>
                <a:cs typeface="Calibri"/>
                <a:sym typeface="Calibri"/>
              </a:rPr>
              <a:t>Solution was to multiple the existing per pixel threshold by 1.</a:t>
            </a:r>
            <a:r>
              <a:rPr lang="en-US" sz="1683"/>
              <a:t>5</a:t>
            </a:r>
            <a:r>
              <a:rPr lang="en-US" sz="1683" b="0" i="0" u="none" strike="noStrike" cap="none">
                <a:solidFill>
                  <a:schemeClr val="lt1"/>
                </a:solidFill>
                <a:latin typeface="Calibri"/>
                <a:ea typeface="Calibri"/>
                <a:cs typeface="Calibri"/>
                <a:sym typeface="Calibri"/>
              </a:rPr>
              <a:t> to account for this</a:t>
            </a:r>
            <a:endParaRPr sz="1683"/>
          </a:p>
          <a:p>
            <a:pPr marL="690562" marR="0" lvl="1" indent="-198024" algn="l" rtl="0">
              <a:lnSpc>
                <a:spcPct val="80000"/>
              </a:lnSpc>
              <a:spcBef>
                <a:spcPts val="0"/>
              </a:spcBef>
              <a:spcAft>
                <a:spcPts val="0"/>
              </a:spcAft>
              <a:buClr>
                <a:schemeClr val="lt1"/>
              </a:buClr>
              <a:buSzPts val="1683"/>
              <a:buFont typeface="Arial"/>
              <a:buChar char="–"/>
            </a:pPr>
            <a:r>
              <a:rPr lang="en-US" sz="1683" b="1" i="1"/>
              <a:t>Cloud mask remains sensitive to this issue.  If/when the channel calibration is fixed, we need to drop the thresholds again or risk missing significant amounts of cloud.</a:t>
            </a:r>
            <a:endParaRPr sz="1683" b="1" i="1"/>
          </a:p>
          <a:p>
            <a:pPr marL="233362" marR="0" lvl="0" indent="-91122" algn="l" rtl="0">
              <a:lnSpc>
                <a:spcPct val="80000"/>
              </a:lnSpc>
              <a:spcBef>
                <a:spcPts val="0"/>
              </a:spcBef>
              <a:spcAft>
                <a:spcPts val="0"/>
              </a:spcAft>
              <a:buClr>
                <a:schemeClr val="lt1"/>
              </a:buClr>
              <a:buSzPts val="2240"/>
              <a:buFont typeface="Arial"/>
              <a:buNone/>
            </a:pPr>
            <a:endParaRPr sz="2053" b="0" i="0" u="none" strike="noStrike" cap="none">
              <a:solidFill>
                <a:schemeClr val="lt1"/>
              </a:solidFill>
              <a:latin typeface="Calibri"/>
              <a:ea typeface="Calibri"/>
              <a:cs typeface="Calibri"/>
              <a:sym typeface="Calibri"/>
            </a:endParaRPr>
          </a:p>
          <a:p>
            <a:pPr marL="233362" marR="0" lvl="0" indent="-233362" algn="l" rtl="0">
              <a:lnSpc>
                <a:spcPct val="80000"/>
              </a:lnSpc>
              <a:spcBef>
                <a:spcPts val="0"/>
              </a:spcBef>
              <a:spcAft>
                <a:spcPts val="0"/>
              </a:spcAft>
              <a:buClr>
                <a:schemeClr val="lt1"/>
              </a:buClr>
              <a:buSzPts val="2240"/>
              <a:buFont typeface="Arial"/>
              <a:buChar char="•"/>
            </a:pPr>
            <a:r>
              <a:rPr lang="en-US" sz="2053" b="0" i="0" u="none" strike="noStrike" cap="none">
                <a:solidFill>
                  <a:schemeClr val="lt1"/>
                </a:solidFill>
                <a:latin typeface="Calibri"/>
                <a:ea typeface="Calibri"/>
                <a:cs typeface="Calibri"/>
                <a:sym typeface="Calibri"/>
              </a:rPr>
              <a:t>The RFMFT land threshold was updated to 1.2 to remove artifacts not caught by NWC coast mask fix.</a:t>
            </a:r>
            <a:endParaRPr/>
          </a:p>
          <a:p>
            <a:pPr marL="233362" marR="0" lvl="0" indent="-91122" algn="l" rtl="0">
              <a:lnSpc>
                <a:spcPct val="80000"/>
              </a:lnSpc>
              <a:spcBef>
                <a:spcPts val="0"/>
              </a:spcBef>
              <a:spcAft>
                <a:spcPts val="0"/>
              </a:spcAft>
              <a:buClr>
                <a:schemeClr val="lt1"/>
              </a:buClr>
              <a:buSzPts val="2240"/>
              <a:buFont typeface="Arial"/>
              <a:buNone/>
            </a:pPr>
            <a:endParaRPr sz="2053" b="0" i="0" u="none" strike="noStrike" cap="none">
              <a:solidFill>
                <a:schemeClr val="lt1"/>
              </a:solidFill>
              <a:latin typeface="Calibri"/>
              <a:ea typeface="Calibri"/>
              <a:cs typeface="Calibri"/>
              <a:sym typeface="Calibri"/>
            </a:endParaRPr>
          </a:p>
          <a:p>
            <a:pPr marL="233362" marR="0" lvl="0" indent="-233362" algn="l" rtl="0">
              <a:lnSpc>
                <a:spcPct val="80000"/>
              </a:lnSpc>
              <a:spcBef>
                <a:spcPts val="0"/>
              </a:spcBef>
              <a:spcAft>
                <a:spcPts val="0"/>
              </a:spcAft>
              <a:buClr>
                <a:schemeClr val="lt1"/>
              </a:buClr>
              <a:buSzPts val="2240"/>
              <a:buFont typeface="Arial"/>
              <a:buChar char="•"/>
            </a:pPr>
            <a:r>
              <a:rPr lang="en-US" sz="2053" b="0" i="0" u="none" strike="noStrike" cap="none">
                <a:solidFill>
                  <a:schemeClr val="lt1"/>
                </a:solidFill>
                <a:latin typeface="Calibri"/>
                <a:ea typeface="Calibri"/>
                <a:cs typeface="Calibri"/>
                <a:sym typeface="Calibri"/>
              </a:rPr>
              <a:t>Fix implemented on the OE on </a:t>
            </a:r>
            <a:r>
              <a:rPr lang="en-US" sz="2053"/>
              <a:t>27 November, 2017</a:t>
            </a:r>
            <a:endParaRPr sz="2053" b="0" i="0" u="none" strike="noStrike" cap="none">
              <a:solidFill>
                <a:schemeClr val="lt1"/>
              </a:solidFill>
              <a:latin typeface="Calibri"/>
              <a:ea typeface="Calibri"/>
              <a:cs typeface="Calibri"/>
              <a:sym typeface="Calibri"/>
            </a:endParaRPr>
          </a:p>
          <a:p>
            <a:pPr marL="290512" marR="0" lvl="0" indent="-239712" algn="l" rtl="0">
              <a:lnSpc>
                <a:spcPct val="80000"/>
              </a:lnSpc>
              <a:spcBef>
                <a:spcPts val="444"/>
              </a:spcBef>
              <a:spcAft>
                <a:spcPts val="0"/>
              </a:spcAft>
              <a:buClr>
                <a:schemeClr val="lt1"/>
              </a:buClr>
              <a:buSzPts val="2240"/>
              <a:buFont typeface="Arial"/>
              <a:buNone/>
            </a:pPr>
            <a:endParaRPr sz="2053" b="0" i="0" u="none" strike="noStrike" cap="none">
              <a:solidFill>
                <a:schemeClr val="lt1"/>
              </a:solidFill>
              <a:latin typeface="Calibri"/>
              <a:ea typeface="Calibri"/>
              <a:cs typeface="Calibri"/>
              <a:sym typeface="Calibri"/>
            </a:endParaRPr>
          </a:p>
        </p:txBody>
      </p:sp>
      <p:sp>
        <p:nvSpPr>
          <p:cNvPr id="943" name="Shape 9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51</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2160" b="0" i="0" u="none" strike="noStrike" cap="none">
                <a:solidFill>
                  <a:srgbClr val="FF9900"/>
                </a:solidFill>
                <a:latin typeface="Calibri"/>
                <a:ea typeface="Calibri"/>
                <a:cs typeface="Calibri"/>
                <a:sym typeface="Calibri"/>
              </a:rPr>
              <a:t>Update #4 – </a:t>
            </a:r>
            <a:r>
              <a:rPr lang="en-US" sz="2160">
                <a:solidFill>
                  <a:srgbClr val="FF9900"/>
                </a:solidFill>
              </a:rPr>
              <a:t>RGCT </a:t>
            </a:r>
            <a:r>
              <a:rPr lang="en-US" sz="2160" b="0" i="0" u="none" strike="noStrike" cap="none">
                <a:solidFill>
                  <a:srgbClr val="FF9900"/>
                </a:solidFill>
                <a:latin typeface="Calibri"/>
                <a:ea typeface="Calibri"/>
                <a:cs typeface="Calibri"/>
                <a:sym typeface="Calibri"/>
              </a:rPr>
              <a:t>Threshold</a:t>
            </a:r>
            <a:br>
              <a:rPr lang="en-US" sz="2160" b="0" i="0" u="none" strike="noStrike" cap="none">
                <a:solidFill>
                  <a:srgbClr val="FF9900"/>
                </a:solidFill>
                <a:latin typeface="Calibri"/>
                <a:ea typeface="Calibri"/>
                <a:cs typeface="Calibri"/>
                <a:sym typeface="Calibri"/>
              </a:rPr>
            </a:br>
            <a:r>
              <a:rPr lang="en-US" sz="2160" b="0" i="0" u="none" strike="noStrike" cap="none">
                <a:solidFill>
                  <a:srgbClr val="FF9900"/>
                </a:solidFill>
                <a:latin typeface="Calibri"/>
                <a:ea typeface="Calibri"/>
                <a:cs typeface="Calibri"/>
                <a:sym typeface="Calibri"/>
              </a:rPr>
              <a:t> Update Example</a:t>
            </a:r>
            <a:br>
              <a:rPr lang="en-US" sz="2160" b="0" i="0" u="none" strike="noStrike" cap="none">
                <a:solidFill>
                  <a:srgbClr val="FF9900"/>
                </a:solidFill>
                <a:latin typeface="Calibri"/>
                <a:ea typeface="Calibri"/>
                <a:cs typeface="Calibri"/>
                <a:sym typeface="Calibri"/>
              </a:rPr>
            </a:br>
            <a:endParaRPr sz="2160" b="0" i="0" u="none" strike="noStrike" cap="none">
              <a:solidFill>
                <a:srgbClr val="FF9900"/>
              </a:solidFill>
              <a:latin typeface="Calibri"/>
              <a:ea typeface="Calibri"/>
              <a:cs typeface="Calibri"/>
              <a:sym typeface="Calibri"/>
            </a:endParaRPr>
          </a:p>
        </p:txBody>
      </p:sp>
      <p:sp>
        <p:nvSpPr>
          <p:cNvPr id="950" name="Shape 9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52</a:t>
            </a:fld>
            <a:endParaRPr sz="1400" b="0" i="0" u="none" strike="noStrike" cap="none">
              <a:solidFill>
                <a:schemeClr val="lt1"/>
              </a:solidFill>
              <a:latin typeface="Calibri"/>
              <a:ea typeface="Calibri"/>
              <a:cs typeface="Calibri"/>
              <a:sym typeface="Calibri"/>
            </a:endParaRPr>
          </a:p>
        </p:txBody>
      </p:sp>
      <p:pic>
        <p:nvPicPr>
          <p:cNvPr id="951" name="Shape 951"/>
          <p:cNvPicPr preferRelativeResize="0"/>
          <p:nvPr/>
        </p:nvPicPr>
        <p:blipFill rotWithShape="1">
          <a:blip r:embed="rId3">
            <a:alphaModFix/>
          </a:blip>
          <a:srcRect/>
          <a:stretch/>
        </p:blipFill>
        <p:spPr>
          <a:xfrm>
            <a:off x="112275" y="3941689"/>
            <a:ext cx="3783195" cy="2617488"/>
          </a:xfrm>
          <a:prstGeom prst="rect">
            <a:avLst/>
          </a:prstGeom>
          <a:noFill/>
          <a:ln>
            <a:noFill/>
          </a:ln>
        </p:spPr>
      </p:pic>
      <p:pic>
        <p:nvPicPr>
          <p:cNvPr id="952" name="Shape 952"/>
          <p:cNvPicPr preferRelativeResize="0"/>
          <p:nvPr/>
        </p:nvPicPr>
        <p:blipFill rotWithShape="1">
          <a:blip r:embed="rId4">
            <a:alphaModFix/>
          </a:blip>
          <a:srcRect/>
          <a:stretch/>
        </p:blipFill>
        <p:spPr>
          <a:xfrm>
            <a:off x="5154141" y="3940254"/>
            <a:ext cx="3779864" cy="2615184"/>
          </a:xfrm>
          <a:prstGeom prst="rect">
            <a:avLst/>
          </a:prstGeom>
          <a:noFill/>
          <a:ln>
            <a:noFill/>
          </a:ln>
        </p:spPr>
      </p:pic>
      <p:sp>
        <p:nvSpPr>
          <p:cNvPr id="953" name="Shape 953"/>
          <p:cNvSpPr txBox="1"/>
          <p:nvPr/>
        </p:nvSpPr>
        <p:spPr>
          <a:xfrm>
            <a:off x="6719830" y="6511850"/>
            <a:ext cx="1084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X1.</a:t>
            </a:r>
            <a:r>
              <a:rPr lang="en-US" sz="1800">
                <a:solidFill>
                  <a:schemeClr val="lt1"/>
                </a:solidFill>
              </a:rPr>
              <a:t>5</a:t>
            </a:r>
            <a:endParaRPr sz="1800" b="0" i="0" u="none" strike="noStrike" cap="none">
              <a:solidFill>
                <a:schemeClr val="lt1"/>
              </a:solidFill>
              <a:latin typeface="Arial"/>
              <a:ea typeface="Arial"/>
              <a:cs typeface="Arial"/>
              <a:sym typeface="Arial"/>
            </a:endParaRPr>
          </a:p>
        </p:txBody>
      </p:sp>
      <p:sp>
        <p:nvSpPr>
          <p:cNvPr id="954" name="Shape 954"/>
          <p:cNvSpPr txBox="1"/>
          <p:nvPr/>
        </p:nvSpPr>
        <p:spPr>
          <a:xfrm>
            <a:off x="305672" y="6481025"/>
            <a:ext cx="3505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Original </a:t>
            </a:r>
            <a:r>
              <a:rPr lang="en-US" sz="1800">
                <a:solidFill>
                  <a:schemeClr val="lt1"/>
                </a:solidFill>
              </a:rPr>
              <a:t>T</a:t>
            </a:r>
            <a:r>
              <a:rPr lang="en-US" sz="1800" b="0" i="0" u="none" strike="noStrike" cap="none">
                <a:solidFill>
                  <a:schemeClr val="lt1"/>
                </a:solidFill>
                <a:latin typeface="Arial"/>
                <a:ea typeface="Arial"/>
                <a:cs typeface="Arial"/>
                <a:sym typeface="Arial"/>
              </a:rPr>
              <a:t>hreshold</a:t>
            </a:r>
            <a:endParaRPr sz="1800" b="0" i="0" u="none" strike="noStrike" cap="none">
              <a:solidFill>
                <a:schemeClr val="lt1"/>
              </a:solidFill>
              <a:latin typeface="Arial"/>
              <a:ea typeface="Arial"/>
              <a:cs typeface="Arial"/>
              <a:sym typeface="Arial"/>
            </a:endParaRPr>
          </a:p>
        </p:txBody>
      </p:sp>
      <p:pic>
        <p:nvPicPr>
          <p:cNvPr id="955" name="Shape 955"/>
          <p:cNvPicPr preferRelativeResize="0"/>
          <p:nvPr/>
        </p:nvPicPr>
        <p:blipFill rotWithShape="1">
          <a:blip r:embed="rId5">
            <a:alphaModFix/>
          </a:blip>
          <a:srcRect/>
          <a:stretch/>
        </p:blipFill>
        <p:spPr>
          <a:xfrm>
            <a:off x="2479167" y="812388"/>
            <a:ext cx="4185666" cy="2895950"/>
          </a:xfrm>
          <a:prstGeom prst="rect">
            <a:avLst/>
          </a:prstGeom>
          <a:noFill/>
          <a:ln>
            <a:noFill/>
          </a:ln>
        </p:spPr>
      </p:pic>
      <p:sp>
        <p:nvSpPr>
          <p:cNvPr id="956" name="Shape 956"/>
          <p:cNvSpPr txBox="1"/>
          <p:nvPr/>
        </p:nvSpPr>
        <p:spPr>
          <a:xfrm>
            <a:off x="627036" y="1341661"/>
            <a:ext cx="19701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ABI Band 2 (0.64</a:t>
            </a:r>
            <a:r>
              <a:rPr lang="en-US" sz="1050" b="0" i="0" u="none" strike="noStrike" cap="none">
                <a:solidFill>
                  <a:schemeClr val="lt1"/>
                </a:solidFill>
                <a:latin typeface="Noto Sans Symbols"/>
                <a:ea typeface="Noto Sans Symbols"/>
                <a:cs typeface="Noto Sans Symbols"/>
                <a:sym typeface="Noto Sans Symbols"/>
              </a:rPr>
              <a:t>μ</a:t>
            </a:r>
            <a:r>
              <a:rPr lang="en-US" sz="1050" b="0" i="0" u="none" strike="noStrike" cap="none">
                <a:solidFill>
                  <a:schemeClr val="lt1"/>
                </a:solidFill>
                <a:latin typeface="Arial"/>
                <a:ea typeface="Arial"/>
                <a:cs typeface="Arial"/>
                <a:sym typeface="Arial"/>
              </a:rPr>
              <a:t>m) Reflectance</a:t>
            </a:r>
            <a:endParaRPr/>
          </a:p>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19 July, 2017 @ 1800Z</a:t>
            </a:r>
            <a:endParaRPr sz="1050" b="0" i="0" u="none" strike="noStrike" cap="none">
              <a:solidFill>
                <a:schemeClr val="lt1"/>
              </a:solidFill>
              <a:latin typeface="Arial"/>
              <a:ea typeface="Arial"/>
              <a:cs typeface="Arial"/>
              <a:sym typeface="Arial"/>
            </a:endParaRPr>
          </a:p>
        </p:txBody>
      </p:sp>
      <p:sp>
        <p:nvSpPr>
          <p:cNvPr id="957" name="Shape 957"/>
          <p:cNvSpPr txBox="1"/>
          <p:nvPr/>
        </p:nvSpPr>
        <p:spPr>
          <a:xfrm>
            <a:off x="7108700" y="941700"/>
            <a:ext cx="1787400" cy="261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FF9900"/>
                </a:solidFill>
              </a:rPr>
              <a:t>Cloud mask remains sensitive to this issue.  If/when the channel calibration is fixed, we need to drop the thresholds again or risk missing significant amounts of cloud.</a:t>
            </a:r>
            <a:endParaRPr>
              <a:solidFill>
                <a:srgbClr val="FF99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60" b="0" i="0" u="none" strike="noStrike" cap="none">
                <a:solidFill>
                  <a:srgbClr val="FF9900"/>
                </a:solidFill>
                <a:latin typeface="Calibri"/>
                <a:ea typeface="Calibri"/>
                <a:cs typeface="Calibri"/>
                <a:sym typeface="Calibri"/>
              </a:rPr>
              <a:t>Update #5 – Cirrus reflectance Test</a:t>
            </a:r>
            <a:br>
              <a:rPr lang="en-US" sz="3060" b="0" i="0" u="none" strike="noStrike" cap="none">
                <a:solidFill>
                  <a:srgbClr val="FF9900"/>
                </a:solidFill>
                <a:latin typeface="Calibri"/>
                <a:ea typeface="Calibri"/>
                <a:cs typeface="Calibri"/>
                <a:sym typeface="Calibri"/>
              </a:rPr>
            </a:br>
            <a:r>
              <a:rPr lang="en-US" sz="3060" b="0" i="0" u="none" strike="noStrike" cap="none">
                <a:solidFill>
                  <a:srgbClr val="FF9900"/>
                </a:solidFill>
                <a:latin typeface="Calibri"/>
                <a:ea typeface="Calibri"/>
                <a:cs typeface="Calibri"/>
                <a:sym typeface="Calibri"/>
              </a:rPr>
              <a:t>and TPW fix (ADR-512)</a:t>
            </a:r>
            <a:endParaRPr sz="3060" b="0" i="0" u="none" strike="noStrike" cap="none">
              <a:solidFill>
                <a:srgbClr val="FF9900"/>
              </a:solidFill>
              <a:latin typeface="Calibri"/>
              <a:ea typeface="Calibri"/>
              <a:cs typeface="Calibri"/>
              <a:sym typeface="Calibri"/>
            </a:endParaRPr>
          </a:p>
        </p:txBody>
      </p:sp>
      <p:sp>
        <p:nvSpPr>
          <p:cNvPr id="964" name="Shape 964"/>
          <p:cNvSpPr txBox="1">
            <a:spLocks noGrp="1"/>
          </p:cNvSpPr>
          <p:nvPr>
            <p:ph type="body" idx="1"/>
          </p:nvPr>
        </p:nvSpPr>
        <p:spPr>
          <a:xfrm>
            <a:off x="457200" y="1206041"/>
            <a:ext cx="8229600" cy="5110800"/>
          </a:xfrm>
          <a:prstGeom prst="rect">
            <a:avLst/>
          </a:prstGeom>
          <a:noFill/>
          <a:ln>
            <a:noFill/>
          </a:ln>
        </p:spPr>
        <p:txBody>
          <a:bodyPr spcFirstLastPara="1" wrap="square" lIns="91425" tIns="45700" rIns="91425" bIns="45700" anchor="t" anchorCtr="0">
            <a:noAutofit/>
          </a:bodyPr>
          <a:lstStyle/>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Updated Cirrus Reflectance test to include updated science found with utilizing 1.3µm channel</a:t>
            </a:r>
            <a:endParaRPr sz="1800" b="0" i="0" u="none" strike="noStrike" cap="none">
              <a:solidFill>
                <a:schemeClr val="lt1"/>
              </a:solidFill>
              <a:latin typeface="Calibri"/>
              <a:ea typeface="Calibri"/>
              <a:cs typeface="Calibri"/>
              <a:sym typeface="Calibri"/>
            </a:endParaRPr>
          </a:p>
          <a:p>
            <a:pPr marL="233362" marR="0" lvl="0" indent="-91122" algn="l" rtl="0">
              <a:lnSpc>
                <a:spcPct val="90000"/>
              </a:lnSpc>
              <a:spcBef>
                <a:spcPts val="0"/>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Calculated pseudo-white sky albedo for 1.3µm channel replaces static threshold for test.</a:t>
            </a:r>
            <a:endParaRPr sz="1800" b="0" i="0" u="none" strike="noStrike" cap="none">
              <a:solidFill>
                <a:schemeClr val="lt1"/>
              </a:solidFill>
              <a:latin typeface="Calibri"/>
              <a:ea typeface="Calibri"/>
              <a:cs typeface="Calibri"/>
              <a:sym typeface="Calibri"/>
            </a:endParaRPr>
          </a:p>
          <a:p>
            <a:pPr marL="233362" marR="0" lvl="0" indent="-91122" algn="l" rtl="0">
              <a:lnSpc>
                <a:spcPct val="90000"/>
              </a:lnSpc>
              <a:spcBef>
                <a:spcPts val="0"/>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Calculation revealed issue with TPW units (mm vs cm) in BCM (and other algorithms) within the GS. </a:t>
            </a:r>
            <a:r>
              <a:rPr lang="en-US" sz="1800"/>
              <a:t>This was critical for the CIRREF test to work properly.</a:t>
            </a:r>
            <a:endParaRPr sz="1800" b="0" i="0" u="none" strike="noStrike" cap="none">
              <a:solidFill>
                <a:schemeClr val="lt1"/>
              </a:solidFill>
              <a:latin typeface="Calibri"/>
              <a:ea typeface="Calibri"/>
              <a:cs typeface="Calibri"/>
              <a:sym typeface="Calibri"/>
            </a:endParaRPr>
          </a:p>
          <a:p>
            <a:pPr marL="233362" marR="0" lvl="0" indent="-91122" algn="l" rtl="0">
              <a:lnSpc>
                <a:spcPct val="90000"/>
              </a:lnSpc>
              <a:spcBef>
                <a:spcPts val="0"/>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More accurately detects cirrus which was missed in previous tests</a:t>
            </a:r>
            <a:endParaRPr sz="1800" b="0" i="0" u="none" strike="noStrike" cap="none">
              <a:solidFill>
                <a:schemeClr val="lt1"/>
              </a:solidFill>
              <a:latin typeface="Calibri"/>
              <a:ea typeface="Calibri"/>
              <a:cs typeface="Calibri"/>
              <a:sym typeface="Calibri"/>
            </a:endParaRPr>
          </a:p>
          <a:p>
            <a:pPr marL="233362" marR="0" lvl="0" indent="-91122" algn="l" rtl="0">
              <a:lnSpc>
                <a:spcPct val="90000"/>
              </a:lnSpc>
              <a:spcBef>
                <a:spcPts val="0"/>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Fix implemented on the OE on 9 January, 2018 at 2100 UTC. </a:t>
            </a:r>
            <a:endParaRPr sz="1800"/>
          </a:p>
          <a:p>
            <a:pPr marL="0" marR="0" lvl="0" indent="0" algn="l" rtl="0">
              <a:lnSpc>
                <a:spcPct val="90000"/>
              </a:lnSpc>
              <a:spcBef>
                <a:spcPts val="0"/>
              </a:spcBef>
              <a:spcAft>
                <a:spcPts val="0"/>
              </a:spcAft>
              <a:buNone/>
            </a:pPr>
            <a:endParaRPr sz="1800"/>
          </a:p>
          <a:p>
            <a:pPr marL="233362" marR="0" lvl="0" indent="-205422" algn="l" rtl="0">
              <a:lnSpc>
                <a:spcPct val="90000"/>
              </a:lnSpc>
              <a:spcBef>
                <a:spcPts val="0"/>
              </a:spcBef>
              <a:spcAft>
                <a:spcPts val="0"/>
              </a:spcAft>
              <a:buClr>
                <a:schemeClr val="lt1"/>
              </a:buClr>
              <a:buSzPts val="1800"/>
              <a:buFont typeface="Arial"/>
              <a:buChar char="•"/>
            </a:pPr>
            <a:r>
              <a:rPr lang="en-US" sz="1800"/>
              <a:t>Following slides depict the improvement of the new CIRREF Test over the original test and then shows it was properly implemented in the GS, using a FD image.</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p:txBody>
      </p:sp>
      <p:sp>
        <p:nvSpPr>
          <p:cNvPr id="965" name="Shape 9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53</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Example of CIRREF Change</a:t>
            </a:r>
            <a:endParaRPr/>
          </a:p>
        </p:txBody>
      </p:sp>
      <p:sp>
        <p:nvSpPr>
          <p:cNvPr id="972" name="Shape 97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54</a:t>
            </a:fld>
            <a:endParaRPr sz="1400"/>
          </a:p>
        </p:txBody>
      </p:sp>
      <p:pic>
        <p:nvPicPr>
          <p:cNvPr id="973" name="Shape 973"/>
          <p:cNvPicPr preferRelativeResize="0"/>
          <p:nvPr/>
        </p:nvPicPr>
        <p:blipFill>
          <a:blip r:embed="rId3">
            <a:alphaModFix/>
          </a:blip>
          <a:stretch>
            <a:fillRect/>
          </a:stretch>
        </p:blipFill>
        <p:spPr>
          <a:xfrm>
            <a:off x="184275" y="1231650"/>
            <a:ext cx="4338074" cy="4338074"/>
          </a:xfrm>
          <a:prstGeom prst="rect">
            <a:avLst/>
          </a:prstGeom>
          <a:noFill/>
          <a:ln>
            <a:noFill/>
          </a:ln>
        </p:spPr>
      </p:pic>
      <p:pic>
        <p:nvPicPr>
          <p:cNvPr id="974" name="Shape 974"/>
          <p:cNvPicPr preferRelativeResize="0"/>
          <p:nvPr/>
        </p:nvPicPr>
        <p:blipFill>
          <a:blip r:embed="rId4">
            <a:alphaModFix/>
          </a:blip>
          <a:stretch>
            <a:fillRect/>
          </a:stretch>
        </p:blipFill>
        <p:spPr>
          <a:xfrm>
            <a:off x="4589699" y="1242262"/>
            <a:ext cx="4316852" cy="4316852"/>
          </a:xfrm>
          <a:prstGeom prst="rect">
            <a:avLst/>
          </a:prstGeom>
          <a:noFill/>
          <a:ln>
            <a:noFill/>
          </a:ln>
        </p:spPr>
      </p:pic>
      <p:sp>
        <p:nvSpPr>
          <p:cNvPr id="975" name="Shape 975"/>
          <p:cNvSpPr txBox="1"/>
          <p:nvPr/>
        </p:nvSpPr>
        <p:spPr>
          <a:xfrm>
            <a:off x="1010100" y="6032200"/>
            <a:ext cx="7357800" cy="569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FFFF"/>
                </a:solidFill>
              </a:rPr>
              <a:t>CIRREF now detects more cloud and this does impact final mask.</a:t>
            </a:r>
            <a:endParaRPr sz="1800">
              <a:solidFill>
                <a:srgbClr val="FFFFFF"/>
              </a:solidFill>
            </a:endParaRPr>
          </a:p>
        </p:txBody>
      </p:sp>
      <p:sp>
        <p:nvSpPr>
          <p:cNvPr id="976" name="Shape 976"/>
          <p:cNvSpPr txBox="1"/>
          <p:nvPr/>
        </p:nvSpPr>
        <p:spPr>
          <a:xfrm>
            <a:off x="2023775" y="790350"/>
            <a:ext cx="659100" cy="494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solidFill>
                  <a:srgbClr val="FFFFFF"/>
                </a:solidFill>
              </a:rPr>
              <a:t>Old</a:t>
            </a:r>
            <a:endParaRPr sz="2400">
              <a:solidFill>
                <a:srgbClr val="FFFFFF"/>
              </a:solidFill>
            </a:endParaRPr>
          </a:p>
        </p:txBody>
      </p:sp>
      <p:sp>
        <p:nvSpPr>
          <p:cNvPr id="977" name="Shape 977"/>
          <p:cNvSpPr txBox="1"/>
          <p:nvPr/>
        </p:nvSpPr>
        <p:spPr>
          <a:xfrm>
            <a:off x="6269650" y="790350"/>
            <a:ext cx="868200" cy="451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solidFill>
                  <a:srgbClr val="FFFFFF"/>
                </a:solidFill>
              </a:rPr>
              <a:t>New</a:t>
            </a:r>
            <a:endParaRPr sz="2400">
              <a:solidFill>
                <a:srgbClr val="FFFFFF"/>
              </a:solidFill>
            </a:endParaRPr>
          </a:p>
        </p:txBody>
      </p:sp>
      <p:sp>
        <p:nvSpPr>
          <p:cNvPr id="978" name="Shape 978"/>
          <p:cNvSpPr txBox="1"/>
          <p:nvPr/>
        </p:nvSpPr>
        <p:spPr>
          <a:xfrm>
            <a:off x="3000300" y="5559125"/>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CIRREF</a:t>
            </a:r>
            <a:endParaRPr>
              <a:solidFill>
                <a:srgbClr val="FF9900"/>
              </a:solidFill>
            </a:endParaRPr>
          </a:p>
        </p:txBody>
      </p:sp>
      <p:sp>
        <p:nvSpPr>
          <p:cNvPr id="979" name="Shape 979"/>
          <p:cNvSpPr txBox="1"/>
          <p:nvPr/>
        </p:nvSpPr>
        <p:spPr>
          <a:xfrm>
            <a:off x="7317150" y="5569725"/>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CIRREF</a:t>
            </a:r>
            <a:endParaRPr>
              <a:solidFill>
                <a:srgbClr val="FF9900"/>
              </a:solidFill>
            </a:endParaRPr>
          </a:p>
        </p:txBody>
      </p:sp>
      <p:sp>
        <p:nvSpPr>
          <p:cNvPr id="980" name="Shape 980"/>
          <p:cNvSpPr txBox="1"/>
          <p:nvPr/>
        </p:nvSpPr>
        <p:spPr>
          <a:xfrm>
            <a:off x="2879775" y="919713"/>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11 um BT</a:t>
            </a:r>
            <a:endParaRPr>
              <a:solidFill>
                <a:srgbClr val="FF9900"/>
              </a:solidFill>
            </a:endParaRPr>
          </a:p>
        </p:txBody>
      </p:sp>
      <p:sp>
        <p:nvSpPr>
          <p:cNvPr id="981" name="Shape 981"/>
          <p:cNvSpPr txBox="1"/>
          <p:nvPr/>
        </p:nvSpPr>
        <p:spPr>
          <a:xfrm>
            <a:off x="7317150" y="919713"/>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11 um BT</a:t>
            </a:r>
            <a:endParaRPr>
              <a:solidFill>
                <a:srgbClr val="FF9900"/>
              </a:solidFill>
            </a:endParaRPr>
          </a:p>
        </p:txBody>
      </p:sp>
      <p:sp>
        <p:nvSpPr>
          <p:cNvPr id="982" name="Shape 982"/>
          <p:cNvSpPr txBox="1"/>
          <p:nvPr/>
        </p:nvSpPr>
        <p:spPr>
          <a:xfrm>
            <a:off x="5015138" y="919713"/>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1.38 um Ref</a:t>
            </a:r>
            <a:endParaRPr>
              <a:solidFill>
                <a:srgbClr val="FF9900"/>
              </a:solidFill>
            </a:endParaRPr>
          </a:p>
        </p:txBody>
      </p:sp>
      <p:sp>
        <p:nvSpPr>
          <p:cNvPr id="983" name="Shape 983"/>
          <p:cNvSpPr txBox="1"/>
          <p:nvPr/>
        </p:nvSpPr>
        <p:spPr>
          <a:xfrm>
            <a:off x="565275" y="919713"/>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1.38 um Ref</a:t>
            </a:r>
            <a:endParaRPr>
              <a:solidFill>
                <a:srgbClr val="FF9900"/>
              </a:solidFill>
            </a:endParaRPr>
          </a:p>
        </p:txBody>
      </p:sp>
      <p:sp>
        <p:nvSpPr>
          <p:cNvPr id="984" name="Shape 984"/>
          <p:cNvSpPr txBox="1"/>
          <p:nvPr/>
        </p:nvSpPr>
        <p:spPr>
          <a:xfrm>
            <a:off x="565275" y="5559113"/>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Cloud Mask</a:t>
            </a:r>
            <a:endParaRPr>
              <a:solidFill>
                <a:srgbClr val="FF9900"/>
              </a:solidFill>
            </a:endParaRPr>
          </a:p>
        </p:txBody>
      </p:sp>
      <p:sp>
        <p:nvSpPr>
          <p:cNvPr id="985" name="Shape 985"/>
          <p:cNvSpPr txBox="1"/>
          <p:nvPr/>
        </p:nvSpPr>
        <p:spPr>
          <a:xfrm>
            <a:off x="5046900" y="5514688"/>
            <a:ext cx="12084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Cloud Mask</a:t>
            </a:r>
            <a:endParaRPr>
              <a:solidFill>
                <a:srgbClr val="FF99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60" b="0" i="0" u="none" strike="noStrike" cap="none">
                <a:solidFill>
                  <a:schemeClr val="lt1"/>
                </a:solidFill>
                <a:latin typeface="Calibri"/>
                <a:ea typeface="Calibri"/>
                <a:cs typeface="Calibri"/>
                <a:sym typeface="Calibri"/>
              </a:rPr>
              <a:t>Update #5 – Cirrus reflectance Test</a:t>
            </a:r>
            <a:br>
              <a:rPr lang="en-US" sz="3060" b="0" i="0" u="none" strike="noStrike" cap="none">
                <a:solidFill>
                  <a:schemeClr val="lt1"/>
                </a:solidFill>
                <a:latin typeface="Calibri"/>
                <a:ea typeface="Calibri"/>
                <a:cs typeface="Calibri"/>
                <a:sym typeface="Calibri"/>
              </a:rPr>
            </a:br>
            <a:r>
              <a:rPr lang="en-US" sz="3060" b="0" i="0" u="none" strike="noStrike" cap="none">
                <a:solidFill>
                  <a:schemeClr val="lt1"/>
                </a:solidFill>
                <a:latin typeface="Calibri"/>
                <a:ea typeface="Calibri"/>
                <a:cs typeface="Calibri"/>
                <a:sym typeface="Calibri"/>
              </a:rPr>
              <a:t>and TPW fix (ADR-512)</a:t>
            </a:r>
            <a:endParaRPr sz="3060" b="0" i="0" u="none" strike="noStrike" cap="none">
              <a:solidFill>
                <a:schemeClr val="lt1"/>
              </a:solidFill>
              <a:latin typeface="Calibri"/>
              <a:ea typeface="Calibri"/>
              <a:cs typeface="Calibri"/>
              <a:sym typeface="Calibri"/>
            </a:endParaRPr>
          </a:p>
        </p:txBody>
      </p:sp>
      <p:sp>
        <p:nvSpPr>
          <p:cNvPr id="992" name="Shape 9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55</a:t>
            </a:fld>
            <a:endParaRPr sz="1400" b="0" i="0" u="none" strike="noStrike" cap="none">
              <a:solidFill>
                <a:schemeClr val="lt1"/>
              </a:solidFill>
              <a:latin typeface="Calibri"/>
              <a:ea typeface="Calibri"/>
              <a:cs typeface="Calibri"/>
              <a:sym typeface="Calibri"/>
            </a:endParaRPr>
          </a:p>
        </p:txBody>
      </p:sp>
      <p:pic>
        <p:nvPicPr>
          <p:cNvPr id="993" name="Shape 993"/>
          <p:cNvPicPr preferRelativeResize="0"/>
          <p:nvPr/>
        </p:nvPicPr>
        <p:blipFill rotWithShape="1">
          <a:blip r:embed="rId3">
            <a:alphaModFix/>
          </a:blip>
          <a:srcRect/>
          <a:stretch/>
        </p:blipFill>
        <p:spPr>
          <a:xfrm>
            <a:off x="1566300" y="1701800"/>
            <a:ext cx="6011400" cy="4879501"/>
          </a:xfrm>
          <a:prstGeom prst="rect">
            <a:avLst/>
          </a:prstGeom>
          <a:noFill/>
          <a:ln>
            <a:noFill/>
          </a:ln>
        </p:spPr>
      </p:pic>
      <p:sp>
        <p:nvSpPr>
          <p:cNvPr id="994" name="Shape 994"/>
          <p:cNvSpPr txBox="1"/>
          <p:nvPr/>
        </p:nvSpPr>
        <p:spPr>
          <a:xfrm>
            <a:off x="1848650" y="1260600"/>
            <a:ext cx="25635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FFFF"/>
                </a:solidFill>
              </a:rPr>
              <a:t>Ground System</a:t>
            </a:r>
            <a:endParaRPr>
              <a:solidFill>
                <a:srgbClr val="FFFFFF"/>
              </a:solidFill>
            </a:endParaRPr>
          </a:p>
        </p:txBody>
      </p:sp>
      <p:sp>
        <p:nvSpPr>
          <p:cNvPr id="995" name="Shape 995"/>
          <p:cNvSpPr txBox="1"/>
          <p:nvPr/>
        </p:nvSpPr>
        <p:spPr>
          <a:xfrm>
            <a:off x="4853900" y="1260700"/>
            <a:ext cx="25635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FFFF"/>
                </a:solidFill>
              </a:rPr>
              <a:t>Offline System (SAPF)</a:t>
            </a:r>
            <a:endParaRPr>
              <a:solidFill>
                <a:srgbClr val="FFFFFF"/>
              </a:solidFill>
            </a:endParaRPr>
          </a:p>
        </p:txBody>
      </p:sp>
      <p:sp>
        <p:nvSpPr>
          <p:cNvPr id="996" name="Shape 996"/>
          <p:cNvSpPr txBox="1"/>
          <p:nvPr/>
        </p:nvSpPr>
        <p:spPr>
          <a:xfrm>
            <a:off x="457200" y="2632525"/>
            <a:ext cx="10923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FFFF"/>
                </a:solidFill>
              </a:rPr>
              <a:t>BCM</a:t>
            </a:r>
            <a:endParaRPr>
              <a:solidFill>
                <a:srgbClr val="FFFFFF"/>
              </a:solidFill>
            </a:endParaRPr>
          </a:p>
        </p:txBody>
      </p:sp>
      <p:sp>
        <p:nvSpPr>
          <p:cNvPr id="997" name="Shape 997"/>
          <p:cNvSpPr txBox="1"/>
          <p:nvPr/>
        </p:nvSpPr>
        <p:spPr>
          <a:xfrm>
            <a:off x="457200" y="5324500"/>
            <a:ext cx="10923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FFFF"/>
                </a:solidFill>
              </a:rPr>
              <a:t>CIRREF</a:t>
            </a:r>
            <a:endParaRPr>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Shape 100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Provisional PLPTs</a:t>
            </a:r>
            <a:endParaRPr sz="3600" b="0" i="0" u="none" strike="noStrike" cap="none">
              <a:solidFill>
                <a:srgbClr val="FF9900"/>
              </a:solidFill>
              <a:latin typeface="Calibri"/>
              <a:ea typeface="Calibri"/>
              <a:cs typeface="Calibri"/>
              <a:sym typeface="Calibri"/>
            </a:endParaRPr>
          </a:p>
        </p:txBody>
      </p:sp>
      <p:graphicFrame>
        <p:nvGraphicFramePr>
          <p:cNvPr id="1004" name="Shape 1004"/>
          <p:cNvGraphicFramePr/>
          <p:nvPr/>
        </p:nvGraphicFramePr>
        <p:xfrm>
          <a:off x="880948" y="1509130"/>
          <a:ext cx="7382100" cy="1688600"/>
        </p:xfrm>
        <a:graphic>
          <a:graphicData uri="http://schemas.openxmlformats.org/drawingml/2006/table">
            <a:tbl>
              <a:tblPr firstRow="1" firstCol="1" bandRow="1">
                <a:noFill/>
                <a:tableStyleId>{1DA869AD-AC64-4E45-B35F-26F21F98B5B5}</a:tableStyleId>
              </a:tblPr>
              <a:tblGrid>
                <a:gridCol w="1834875"/>
                <a:gridCol w="5547225"/>
              </a:tblGrid>
              <a:tr h="422150">
                <a:tc>
                  <a:txBody>
                    <a:bodyPr/>
                    <a:lstStyle/>
                    <a:p>
                      <a:pPr marL="0" marR="0" lvl="0" indent="0" algn="ctr" rtl="0">
                        <a:lnSpc>
                          <a:spcPct val="107000"/>
                        </a:lnSpc>
                        <a:spcBef>
                          <a:spcPts val="0"/>
                        </a:spcBef>
                        <a:spcAft>
                          <a:spcPts val="0"/>
                        </a:spcAft>
                        <a:buClr>
                          <a:srgbClr val="000000"/>
                        </a:buClr>
                        <a:buSzPts val="500"/>
                        <a:buFont typeface="Calibri"/>
                        <a:buNone/>
                      </a:pPr>
                      <a:r>
                        <a:rPr lang="en-US" sz="2000" u="none" strike="noStrike" cap="none">
                          <a:latin typeface="Calibri"/>
                          <a:ea typeface="Calibri"/>
                          <a:cs typeface="Calibri"/>
                          <a:sym typeface="Calibri"/>
                        </a:rPr>
                        <a:t>Test ID</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500"/>
                        <a:buFont typeface="Calibri"/>
                        <a:buNone/>
                      </a:pPr>
                      <a:r>
                        <a:rPr lang="en-US" sz="2000" u="none" strike="noStrike" cap="none">
                          <a:latin typeface="Calibri"/>
                          <a:ea typeface="Calibri"/>
                          <a:cs typeface="Calibri"/>
                          <a:sym typeface="Calibri"/>
                        </a:rPr>
                        <a:t>Test Title</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22150">
                <a:tc>
                  <a:txBody>
                    <a:bodyPr/>
                    <a:lstStyle/>
                    <a:p>
                      <a:pPr marL="0" marR="0" lvl="0" indent="0" algn="l" rtl="0">
                        <a:lnSpc>
                          <a:spcPct val="107000"/>
                        </a:lnSpc>
                        <a:spcBef>
                          <a:spcPts val="0"/>
                        </a:spcBef>
                        <a:spcAft>
                          <a:spcPts val="0"/>
                        </a:spcAft>
                        <a:buClr>
                          <a:schemeClr val="dk1"/>
                        </a:buClr>
                        <a:buSzPts val="350"/>
                        <a:buFont typeface="Calibri"/>
                        <a:buNone/>
                      </a:pPr>
                      <a:r>
                        <a:rPr lang="en-US" sz="1400" b="0" u="none" strike="noStrike" cap="none">
                          <a:solidFill>
                            <a:schemeClr val="dk1"/>
                          </a:solidFill>
                          <a:latin typeface="Calibri"/>
                          <a:ea typeface="Calibri"/>
                          <a:cs typeface="Calibri"/>
                          <a:sym typeface="Calibri"/>
                        </a:rPr>
                        <a:t>ABI-FD_CSM04</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275"/>
                        <a:buFont typeface="Calibri"/>
                        <a:buNone/>
                      </a:pPr>
                      <a:r>
                        <a:rPr lang="en-US" sz="1100" u="none" strike="noStrike" cap="none">
                          <a:latin typeface="Calibri"/>
                          <a:ea typeface="Calibri"/>
                          <a:cs typeface="Calibri"/>
                          <a:sym typeface="Calibri"/>
                        </a:rPr>
                        <a:t>Assess the accuracy and precision of the CSM product over a large and wide range of representative conditions</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Clr>
                          <a:schemeClr val="dk1"/>
                        </a:buClr>
                        <a:buSzPts val="350"/>
                        <a:buFont typeface="Calibri"/>
                        <a:buNone/>
                      </a:pPr>
                      <a:r>
                        <a:rPr lang="en-US" sz="1400" b="0" u="none" strike="noStrike" cap="none">
                          <a:solidFill>
                            <a:schemeClr val="dk1"/>
                          </a:solidFill>
                          <a:latin typeface="Calibri"/>
                          <a:ea typeface="Calibri"/>
                          <a:cs typeface="Calibri"/>
                          <a:sym typeface="Calibri"/>
                        </a:rPr>
                        <a:t>ABI-CONUS_CSM04</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275"/>
                        <a:buFont typeface="Calibri"/>
                        <a:buNone/>
                      </a:pPr>
                      <a:r>
                        <a:rPr lang="en-US" sz="1100" u="none" strike="noStrike" cap="none">
                          <a:latin typeface="Calibri"/>
                          <a:ea typeface="Calibri"/>
                          <a:cs typeface="Calibri"/>
                          <a:sym typeface="Calibri"/>
                        </a:rPr>
                        <a:t>Same as for ABI-FD_CSM04 except for CONUS</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Clr>
                          <a:schemeClr val="dk1"/>
                        </a:buClr>
                        <a:buSzPts val="350"/>
                        <a:buFont typeface="Calibri"/>
                        <a:buNone/>
                      </a:pPr>
                      <a:r>
                        <a:rPr lang="en-US" sz="1400" b="0" u="none" strike="noStrike" cap="none">
                          <a:solidFill>
                            <a:schemeClr val="dk1"/>
                          </a:solidFill>
                          <a:latin typeface="Calibri"/>
                          <a:ea typeface="Calibri"/>
                          <a:cs typeface="Calibri"/>
                          <a:sym typeface="Calibri"/>
                        </a:rPr>
                        <a:t>ABI-MESO_CSM04</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275"/>
                        <a:buFont typeface="Calibri"/>
                        <a:buNone/>
                      </a:pPr>
                      <a:r>
                        <a:rPr lang="en-US" sz="1100" u="none" strike="noStrike" cap="none">
                          <a:latin typeface="Calibri"/>
                          <a:ea typeface="Calibri"/>
                          <a:cs typeface="Calibri"/>
                          <a:sym typeface="Calibri"/>
                        </a:rPr>
                        <a:t>Same as for ABI-FD_CSM04 except for MESO</a:t>
                      </a:r>
                      <a:endParaRPr sz="1400" u="none" strike="noStrike" cap="none"/>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1005" name="Shape 1005"/>
          <p:cNvSpPr txBox="1"/>
          <p:nvPr/>
        </p:nvSpPr>
        <p:spPr>
          <a:xfrm>
            <a:off x="880948" y="4042319"/>
            <a:ext cx="73821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AWG Cloud Mask Team will conduct these tests to further evaluate the L2 Cloud Mask product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Full test plans and procedures are given in the INST Readiness, Implementation, and Management Plan (RIMP v1.0; 416-R-RIMP-0337)</a:t>
            </a:r>
            <a:endParaRPr sz="1400" b="0" i="0" u="none" strike="noStrike" cap="none">
              <a:solidFill>
                <a:srgbClr val="000000"/>
              </a:solidFill>
              <a:latin typeface="Arial"/>
              <a:ea typeface="Arial"/>
              <a:cs typeface="Arial"/>
              <a:sym typeface="Arial"/>
            </a:endParaRPr>
          </a:p>
        </p:txBody>
      </p:sp>
      <p:sp>
        <p:nvSpPr>
          <p:cNvPr id="1006" name="Shape 10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56</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Shape 1012"/>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New Issues</a:t>
            </a:r>
            <a:endParaRPr/>
          </a:p>
        </p:txBody>
      </p:sp>
      <p:sp>
        <p:nvSpPr>
          <p:cNvPr id="1013" name="Shape 101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57</a:t>
            </a:fld>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graphicFrame>
        <p:nvGraphicFramePr>
          <p:cNvPr id="1019" name="Shape 1019"/>
          <p:cNvGraphicFramePr/>
          <p:nvPr/>
        </p:nvGraphicFramePr>
        <p:xfrm>
          <a:off x="132523" y="1170303"/>
          <a:ext cx="8865725" cy="5034360"/>
        </p:xfrm>
        <a:graphic>
          <a:graphicData uri="http://schemas.openxmlformats.org/drawingml/2006/table">
            <a:tbl>
              <a:tblPr firstRow="1" bandRow="1">
                <a:noFill/>
                <a:tableStyleId>{1DA869AD-AC64-4E45-B35F-26F21F98B5B5}</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Risk Name</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Description</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Impact</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Mitigation and Schedule</a:t>
                      </a:r>
                      <a:endParaRPr sz="1400" u="none" strike="noStrike" cap="none"/>
                    </a:p>
                  </a:txBody>
                  <a:tcPr marL="91450" marR="91450" marT="45725" marB="45725">
                    <a:lnB w="12700" cap="flat" cmpd="sng">
                      <a:solidFill>
                        <a:schemeClr val="dk1"/>
                      </a:solidFill>
                      <a:prstDash val="solid"/>
                      <a:round/>
                      <a:headEnd type="none" w="med" len="med"/>
                      <a:tailEnd type="none" w="med" len="med"/>
                    </a:lnB>
                  </a:tcPr>
                </a:tc>
              </a:tr>
              <a:tr h="370850">
                <a:tc>
                  <a:txBody>
                    <a:bodyPr/>
                    <a:lstStyle/>
                    <a:p>
                      <a:pPr marL="0" marR="0" lvl="0" indent="0" algn="l" rtl="0">
                        <a:lnSpc>
                          <a:spcPct val="100000"/>
                        </a:lnSpc>
                        <a:spcBef>
                          <a:spcPts val="0"/>
                        </a:spcBef>
                        <a:spcAft>
                          <a:spcPts val="0"/>
                        </a:spcAft>
                        <a:buNone/>
                      </a:pPr>
                      <a:r>
                        <a:rPr lang="en-US" sz="1200"/>
                        <a:t>Application Optimization</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Our analysis of the BCM does not capture the specific uses in the downstream applications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High</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Cloud team is actively polling teams for feedback and will fold all feedback into its tuning and testing activities.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Threshold/Test updates</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Thresholds will need to be trained and updated. Some tests need to be reworked due to issues identified during operations</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t>Moderate</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Cloud Team currently is working to tune the thresholds and identifying issues in various tests to improve performance of the BCM</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Snow Mask usage</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An issue with the snow mask usage was identified by a user and is currently being evaluated</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Moderate</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Currently under investigation by AWG and PROPASS.  Suggest inc</a:t>
                      </a:r>
                      <a:r>
                        <a:rPr lang="en-US" sz="1200"/>
                        <a:t>lusion of ndsi-based internal snow mask modification.</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Large Reflectances </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CWG has noted a 4% increase in reflectances on the visible channels post k-coefficient fix</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a:t>Moderate</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CWG is evaluating the increase in reflectance and working with PRO for resolution (ADR 301). AWG will evaluate any impact on BCM product one fix is available.   Ad hoc tuning</a:t>
                      </a:r>
                      <a:r>
                        <a:rPr lang="en-US" sz="1200"/>
                        <a:t> </a:t>
                      </a:r>
                      <a:r>
                        <a:rPr lang="en-US" sz="1200" u="none" strike="noStrike" cap="none"/>
                        <a:t> </a:t>
                      </a:r>
                      <a:r>
                        <a:rPr lang="en-US" sz="1200"/>
                        <a:t>done to address will need to be removed once calibration is corrected.</a:t>
                      </a:r>
                      <a:endParaRPr sz="14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None/>
                      </a:pPr>
                      <a:r>
                        <a:rPr lang="en-US" sz="1200"/>
                        <a:t>RFMFT test false cloud</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The relative split-window test is causing some false clouds</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Low</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Explore use of this test by teams.  Explore test modification or replacement.</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None/>
                      </a:pPr>
                      <a:r>
                        <a:rPr lang="en-US" sz="1200"/>
                        <a:t>Terminator Issues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We see day/night differences in cloud detection that manifest as visual artifacts in the mask.</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Low</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Work with impacted team (LST, Sounding) and tune as necessary.</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None/>
                      </a:pPr>
                      <a:r>
                        <a:rPr lang="en-US" sz="1200"/>
                        <a:t>Missed Low Cloud</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We see a non-negligible fraction of missed cloud at night.</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Low</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None/>
                      </a:pPr>
                      <a:r>
                        <a:rPr lang="en-US" sz="1200"/>
                        <a:t>Work with impacted teams to access impact.  Explore tuning and test modification.</a:t>
                      </a:r>
                      <a:endParaRPr sz="12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1020" name="Shape 1020"/>
          <p:cNvSpPr txBox="1">
            <a:spLocks noGrp="1"/>
          </p:cNvSpPr>
          <p:nvPr>
            <p:ph type="title"/>
          </p:nvPr>
        </p:nvSpPr>
        <p:spPr>
          <a:xfrm>
            <a:off x="457200" y="-460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Risks to Reaching Full Validation</a:t>
            </a:r>
            <a:endParaRPr sz="3600" b="0" i="0" u="none" strike="noStrike" cap="none">
              <a:solidFill>
                <a:srgbClr val="FF9900"/>
              </a:solidFill>
              <a:latin typeface="Calibri"/>
              <a:ea typeface="Calibri"/>
              <a:cs typeface="Calibri"/>
              <a:sym typeface="Calibri"/>
            </a:endParaRPr>
          </a:p>
        </p:txBody>
      </p:sp>
      <p:sp>
        <p:nvSpPr>
          <p:cNvPr id="1021" name="Shape 10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58</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rgbClr val="FF9900"/>
                </a:solidFill>
                <a:latin typeface="Calibri"/>
                <a:ea typeface="Calibri"/>
                <a:cs typeface="Calibri"/>
                <a:sym typeface="Calibri"/>
              </a:rPr>
              <a:t>Issue #</a:t>
            </a:r>
            <a:r>
              <a:rPr lang="en-US" sz="3000">
                <a:solidFill>
                  <a:srgbClr val="FF9900"/>
                </a:solidFill>
              </a:rPr>
              <a:t>1</a:t>
            </a:r>
            <a:r>
              <a:rPr lang="en-US" sz="3000" b="0" i="0" u="none" strike="noStrike" cap="none">
                <a:solidFill>
                  <a:srgbClr val="FF9900"/>
                </a:solidFill>
                <a:latin typeface="Calibri"/>
                <a:ea typeface="Calibri"/>
                <a:cs typeface="Calibri"/>
                <a:sym typeface="Calibri"/>
              </a:rPr>
              <a:t> – False Cloud Over </a:t>
            </a:r>
            <a:endParaRPr sz="300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rgbClr val="FF9900"/>
                </a:solidFill>
                <a:latin typeface="Calibri"/>
                <a:ea typeface="Calibri"/>
                <a:cs typeface="Calibri"/>
                <a:sym typeface="Calibri"/>
              </a:rPr>
              <a:t>Snow (ADR 575)</a:t>
            </a:r>
            <a:endParaRPr sz="3000" b="0" i="0" u="none" strike="noStrike" cap="none">
              <a:solidFill>
                <a:srgbClr val="FF9900"/>
              </a:solidFill>
              <a:latin typeface="Calibri"/>
              <a:ea typeface="Calibri"/>
              <a:cs typeface="Calibri"/>
              <a:sym typeface="Calibri"/>
            </a:endParaRPr>
          </a:p>
        </p:txBody>
      </p:sp>
      <p:sp>
        <p:nvSpPr>
          <p:cNvPr id="1028" name="Shape 1028"/>
          <p:cNvSpPr txBox="1">
            <a:spLocks noGrp="1"/>
          </p:cNvSpPr>
          <p:nvPr>
            <p:ph type="body" idx="1"/>
          </p:nvPr>
        </p:nvSpPr>
        <p:spPr>
          <a:xfrm>
            <a:off x="457200" y="1179541"/>
            <a:ext cx="8229600" cy="4732500"/>
          </a:xfrm>
          <a:prstGeom prst="rect">
            <a:avLst/>
          </a:prstGeom>
          <a:noFill/>
          <a:ln>
            <a:noFill/>
          </a:ln>
        </p:spPr>
        <p:txBody>
          <a:bodyPr spcFirstLastPara="1" wrap="square" lIns="91425" tIns="45700" rIns="91425" bIns="45700" anchor="t" anchorCtr="0">
            <a:noAutofit/>
          </a:bodyPr>
          <a:lstStyle/>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It was </a:t>
            </a:r>
            <a:r>
              <a:rPr lang="en-US" sz="1800"/>
              <a:t>reported </a:t>
            </a:r>
            <a:r>
              <a:rPr lang="en-US" sz="1800" b="0" i="0" u="none" strike="noStrike" cap="none">
                <a:solidFill>
                  <a:schemeClr val="lt1"/>
                </a:solidFill>
                <a:latin typeface="Calibri"/>
                <a:ea typeface="Calibri"/>
                <a:cs typeface="Calibri"/>
                <a:sym typeface="Calibri"/>
              </a:rPr>
              <a:t>by NWS that the BCM was falsely detecting clouds where snow was present. This re</a:t>
            </a:r>
            <a:r>
              <a:rPr lang="en-US" sz="1800"/>
              <a:t>port resulted in ADR 575</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200"/>
              <a:buFont typeface="Arial"/>
              <a:buNone/>
            </a:pPr>
            <a:endParaRPr sz="1800" b="0" i="0" u="none" strike="noStrike" cap="none">
              <a:solidFill>
                <a:schemeClr val="lt1"/>
              </a:solidFill>
              <a:latin typeface="Calibri"/>
              <a:ea typeface="Calibri"/>
              <a:cs typeface="Calibri"/>
              <a:sym typeface="Calibri"/>
            </a:endParaRPr>
          </a:p>
          <a:p>
            <a:pPr marL="233362" marR="0" lvl="0" indent="-205422" algn="l" rtl="0">
              <a:lnSpc>
                <a:spcPct val="9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Investigation by the AWG found that this issue was limited to just the GOES-R Ground System and not to any of the offline processing systems (CLAVR-x and SAPF)</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1800"/>
          </a:p>
          <a:p>
            <a:pPr marL="233362" marR="0" lvl="0" indent="-205422" algn="l" rtl="0">
              <a:lnSpc>
                <a:spcPct val="90000"/>
              </a:lnSpc>
              <a:spcBef>
                <a:spcPts val="0"/>
              </a:spcBef>
              <a:spcAft>
                <a:spcPts val="0"/>
              </a:spcAft>
              <a:buClr>
                <a:schemeClr val="lt1"/>
              </a:buClr>
              <a:buSzPts val="1800"/>
              <a:buFont typeface="Arial"/>
              <a:buChar char="•"/>
            </a:pPr>
            <a:r>
              <a:rPr lang="en-US" sz="1800"/>
              <a:t>Resulting investigation showed the issue was due to the IMS/SSMI snow mask (default snow mask in the GS) missing snow.</a:t>
            </a:r>
            <a:endParaRPr sz="1800"/>
          </a:p>
          <a:p>
            <a:pPr marL="0" marR="0" lvl="0" indent="0" algn="l" rtl="0">
              <a:lnSpc>
                <a:spcPct val="90000"/>
              </a:lnSpc>
              <a:spcBef>
                <a:spcPts val="0"/>
              </a:spcBef>
              <a:spcAft>
                <a:spcPts val="0"/>
              </a:spcAft>
              <a:buNone/>
            </a:pPr>
            <a:endParaRPr sz="1800"/>
          </a:p>
          <a:p>
            <a:pPr marL="233362" marR="0" lvl="0" indent="-205422" algn="l" rtl="0">
              <a:lnSpc>
                <a:spcPct val="90000"/>
              </a:lnSpc>
              <a:spcBef>
                <a:spcPts val="0"/>
              </a:spcBef>
              <a:spcAft>
                <a:spcPts val="0"/>
              </a:spcAft>
              <a:buClr>
                <a:schemeClr val="lt1"/>
              </a:buClr>
              <a:buSzPts val="1800"/>
              <a:buFont typeface="Arial"/>
              <a:buChar char="•"/>
            </a:pPr>
            <a:r>
              <a:rPr lang="en-US" sz="1800"/>
              <a:t>Examples on following slides show example case from Bill Line (NWS) from 22 January 2018 </a:t>
            </a:r>
            <a:endParaRPr sz="1800" b="0" i="0" u="none" strike="noStrike" cap="none">
              <a:solidFill>
                <a:schemeClr val="lt1"/>
              </a:solidFill>
              <a:latin typeface="Calibri"/>
              <a:ea typeface="Calibri"/>
              <a:cs typeface="Calibri"/>
              <a:sym typeface="Calibri"/>
            </a:endParaRPr>
          </a:p>
          <a:p>
            <a:pPr marL="233362" marR="0" lvl="0" indent="-91122" algn="l" rtl="0">
              <a:lnSpc>
                <a:spcPct val="90000"/>
              </a:lnSpc>
              <a:spcBef>
                <a:spcPts val="0"/>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ts val="2240"/>
              <a:buFont typeface="Arial"/>
              <a:buNone/>
            </a:pPr>
            <a:endParaRPr sz="1800" b="0" i="0" u="none" strike="noStrike" cap="none">
              <a:solidFill>
                <a:schemeClr val="lt1"/>
              </a:solidFill>
              <a:latin typeface="Calibri"/>
              <a:ea typeface="Calibri"/>
              <a:cs typeface="Calibri"/>
              <a:sym typeface="Calibri"/>
            </a:endParaRPr>
          </a:p>
        </p:txBody>
      </p:sp>
      <p:sp>
        <p:nvSpPr>
          <p:cNvPr id="1029" name="Shape 10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59</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Review of Beta</a:t>
            </a:r>
            <a:endParaRPr/>
          </a:p>
        </p:txBody>
      </p:sp>
      <p:sp>
        <p:nvSpPr>
          <p:cNvPr id="442" name="Shape 442"/>
          <p:cNvSpPr txBox="1">
            <a:spLocks noGrp="1"/>
          </p:cNvSpPr>
          <p:nvPr>
            <p:ph type="body" idx="1"/>
          </p:nvPr>
        </p:nvSpPr>
        <p:spPr>
          <a:xfrm>
            <a:off x="457200" y="1465262"/>
            <a:ext cx="8229600" cy="4526100"/>
          </a:xfrm>
          <a:prstGeom prst="rect">
            <a:avLst/>
          </a:prstGeom>
        </p:spPr>
        <p:txBody>
          <a:bodyPr spcFirstLastPara="1" wrap="square" lIns="91425" tIns="91425" rIns="91425" bIns="91425" anchor="t" anchorCtr="0">
            <a:noAutofit/>
          </a:bodyPr>
          <a:lstStyle/>
          <a:p>
            <a:pPr marL="457200" lvl="0" indent="-342900" rtl="0">
              <a:spcBef>
                <a:spcPts val="640"/>
              </a:spcBef>
              <a:spcAft>
                <a:spcPts val="0"/>
              </a:spcAft>
              <a:buSzPts val="1800"/>
              <a:buChar char="•"/>
            </a:pPr>
            <a:r>
              <a:rPr lang="en-US" sz="1800"/>
              <a:t>The BCM performed above spec for all all tests, except for Ocean day scenes in the CALIOP and SST analysis. Likely due to surface albedo issue (as noted in Beta presentation).</a:t>
            </a:r>
            <a:endParaRPr sz="1800"/>
          </a:p>
          <a:p>
            <a:pPr marL="0" lvl="0" indent="0" rtl="0">
              <a:spcBef>
                <a:spcPts val="640"/>
              </a:spcBef>
              <a:spcAft>
                <a:spcPts val="0"/>
              </a:spcAft>
              <a:buNone/>
            </a:pPr>
            <a:endParaRPr sz="1800"/>
          </a:p>
          <a:p>
            <a:pPr marL="457200" lvl="0" indent="-342900" rtl="0">
              <a:spcBef>
                <a:spcPts val="640"/>
              </a:spcBef>
              <a:spcAft>
                <a:spcPts val="0"/>
              </a:spcAft>
              <a:buSzPts val="1800"/>
              <a:buChar char="•"/>
            </a:pPr>
            <a:r>
              <a:rPr lang="en-US" sz="1800"/>
              <a:t>There were issues that were identified during the beta analysis which were fixed during the time period between beta and provisional. </a:t>
            </a:r>
            <a:endParaRPr sz="1800"/>
          </a:p>
          <a:p>
            <a:pPr marL="0" lvl="0" indent="0" rtl="0">
              <a:spcBef>
                <a:spcPts val="640"/>
              </a:spcBef>
              <a:spcAft>
                <a:spcPts val="0"/>
              </a:spcAft>
              <a:buNone/>
            </a:pPr>
            <a:endParaRPr sz="1800"/>
          </a:p>
          <a:p>
            <a:pPr marL="457200" lvl="0" indent="-342900" rtl="0">
              <a:spcBef>
                <a:spcPts val="640"/>
              </a:spcBef>
              <a:spcAft>
                <a:spcPts val="0"/>
              </a:spcAft>
              <a:buSzPts val="1800"/>
              <a:buChar char="•"/>
            </a:pPr>
            <a:r>
              <a:rPr lang="en-US" sz="1800"/>
              <a:t>Requested and received some feedback from teams and external users (NWS). Most issues were addressed via ADRs. However some feedback was just received recently and is undergoing investigation for a fix.</a:t>
            </a:r>
            <a:endParaRPr sz="1800"/>
          </a:p>
        </p:txBody>
      </p:sp>
      <p:sp>
        <p:nvSpPr>
          <p:cNvPr id="443" name="Shape 44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sz="1400"/>
              <a:t>6</a:t>
            </a:fld>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rgbClr val="FF9900"/>
                </a:solidFill>
                <a:latin typeface="Calibri"/>
                <a:ea typeface="Calibri"/>
                <a:cs typeface="Calibri"/>
                <a:sym typeface="Calibri"/>
              </a:rPr>
              <a:t>Issue #</a:t>
            </a:r>
            <a:r>
              <a:rPr lang="en-US" sz="3000">
                <a:solidFill>
                  <a:srgbClr val="FF9900"/>
                </a:solidFill>
              </a:rPr>
              <a:t>1</a:t>
            </a:r>
            <a:r>
              <a:rPr lang="en-US" sz="3000" b="0" i="0" u="none" strike="noStrike" cap="none">
                <a:solidFill>
                  <a:srgbClr val="FF9900"/>
                </a:solidFill>
                <a:latin typeface="Calibri"/>
                <a:ea typeface="Calibri"/>
                <a:cs typeface="Calibri"/>
                <a:sym typeface="Calibri"/>
              </a:rPr>
              <a:t> – False Cloud Over </a:t>
            </a:r>
            <a:endParaRPr sz="3000" b="0" i="0" u="none" strike="noStrike" cap="none">
              <a:solidFill>
                <a:srgbClr val="FF99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rgbClr val="FF9900"/>
                </a:solidFill>
                <a:latin typeface="Calibri"/>
                <a:ea typeface="Calibri"/>
                <a:cs typeface="Calibri"/>
                <a:sym typeface="Calibri"/>
              </a:rPr>
              <a:t>Snow (ADR 575)</a:t>
            </a:r>
            <a:endParaRPr sz="3000" b="0" i="0" u="none" strike="noStrike" cap="none">
              <a:solidFill>
                <a:srgbClr val="FF9900"/>
              </a:solidFill>
              <a:latin typeface="Calibri"/>
              <a:ea typeface="Calibri"/>
              <a:cs typeface="Calibri"/>
              <a:sym typeface="Calibri"/>
            </a:endParaRPr>
          </a:p>
        </p:txBody>
      </p:sp>
      <p:sp>
        <p:nvSpPr>
          <p:cNvPr id="1036" name="Shape 10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60</a:t>
            </a:fld>
            <a:endParaRPr sz="1400" b="0" i="0" u="none" strike="noStrike" cap="none">
              <a:solidFill>
                <a:schemeClr val="lt1"/>
              </a:solidFill>
              <a:latin typeface="Calibri"/>
              <a:ea typeface="Calibri"/>
              <a:cs typeface="Calibri"/>
              <a:sym typeface="Calibri"/>
            </a:endParaRPr>
          </a:p>
        </p:txBody>
      </p:sp>
      <p:pic>
        <p:nvPicPr>
          <p:cNvPr id="1037" name="Shape 1037"/>
          <p:cNvPicPr preferRelativeResize="0"/>
          <p:nvPr/>
        </p:nvPicPr>
        <p:blipFill>
          <a:blip r:embed="rId3">
            <a:alphaModFix/>
          </a:blip>
          <a:stretch>
            <a:fillRect/>
          </a:stretch>
        </p:blipFill>
        <p:spPr>
          <a:xfrm>
            <a:off x="2212302" y="2665375"/>
            <a:ext cx="3336000" cy="3330075"/>
          </a:xfrm>
          <a:prstGeom prst="rect">
            <a:avLst/>
          </a:prstGeom>
          <a:noFill/>
          <a:ln>
            <a:noFill/>
          </a:ln>
        </p:spPr>
      </p:pic>
      <p:pic>
        <p:nvPicPr>
          <p:cNvPr id="1038" name="Shape 1038"/>
          <p:cNvPicPr preferRelativeResize="0"/>
          <p:nvPr/>
        </p:nvPicPr>
        <p:blipFill>
          <a:blip r:embed="rId4">
            <a:alphaModFix/>
          </a:blip>
          <a:stretch>
            <a:fillRect/>
          </a:stretch>
        </p:blipFill>
        <p:spPr>
          <a:xfrm>
            <a:off x="5703200" y="2665375"/>
            <a:ext cx="3198614" cy="3227324"/>
          </a:xfrm>
          <a:prstGeom prst="rect">
            <a:avLst/>
          </a:prstGeom>
          <a:noFill/>
          <a:ln>
            <a:noFill/>
          </a:ln>
        </p:spPr>
      </p:pic>
      <p:pic>
        <p:nvPicPr>
          <p:cNvPr id="1039" name="Shape 1039"/>
          <p:cNvPicPr preferRelativeResize="0"/>
          <p:nvPr/>
        </p:nvPicPr>
        <p:blipFill>
          <a:blip r:embed="rId5">
            <a:alphaModFix/>
          </a:blip>
          <a:stretch>
            <a:fillRect/>
          </a:stretch>
        </p:blipFill>
        <p:spPr>
          <a:xfrm>
            <a:off x="0" y="0"/>
            <a:ext cx="2057400" cy="6610350"/>
          </a:xfrm>
          <a:prstGeom prst="rect">
            <a:avLst/>
          </a:prstGeom>
          <a:noFill/>
          <a:ln>
            <a:noFill/>
          </a:ln>
        </p:spPr>
      </p:pic>
      <p:sp>
        <p:nvSpPr>
          <p:cNvPr id="1040" name="Shape 1040"/>
          <p:cNvSpPr txBox="1"/>
          <p:nvPr/>
        </p:nvSpPr>
        <p:spPr>
          <a:xfrm>
            <a:off x="2976125" y="2197513"/>
            <a:ext cx="17469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Clear Sky Mask</a:t>
            </a:r>
            <a:endParaRPr>
              <a:solidFill>
                <a:srgbClr val="FFFFFF"/>
              </a:solidFill>
            </a:endParaRPr>
          </a:p>
        </p:txBody>
      </p:sp>
      <p:sp>
        <p:nvSpPr>
          <p:cNvPr id="1041" name="Shape 1041"/>
          <p:cNvSpPr txBox="1"/>
          <p:nvPr/>
        </p:nvSpPr>
        <p:spPr>
          <a:xfrm>
            <a:off x="5641750" y="2197525"/>
            <a:ext cx="33360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RGB (Snow=Green, Cloud=Orange)</a:t>
            </a:r>
            <a:endParaRPr>
              <a:solidFill>
                <a:srgbClr val="FFFFFF"/>
              </a:solidFill>
            </a:endParaRPr>
          </a:p>
        </p:txBody>
      </p:sp>
      <p:sp>
        <p:nvSpPr>
          <p:cNvPr id="1042" name="Shape 1042"/>
          <p:cNvSpPr/>
          <p:nvPr/>
        </p:nvSpPr>
        <p:spPr>
          <a:xfrm>
            <a:off x="3461350" y="2943775"/>
            <a:ext cx="1261500" cy="23292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3" name="Shape 1043"/>
          <p:cNvSpPr txBox="1"/>
          <p:nvPr/>
        </p:nvSpPr>
        <p:spPr>
          <a:xfrm>
            <a:off x="2297375" y="6356350"/>
            <a:ext cx="13947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0000"/>
                </a:solidFill>
              </a:rPr>
              <a:t>False Cloud</a:t>
            </a:r>
            <a:endParaRPr>
              <a:solidFill>
                <a:srgbClr val="FF0000"/>
              </a:solidFill>
            </a:endParaRPr>
          </a:p>
        </p:txBody>
      </p:sp>
      <p:cxnSp>
        <p:nvCxnSpPr>
          <p:cNvPr id="1044" name="Shape 1044"/>
          <p:cNvCxnSpPr>
            <a:stCxn id="1043" idx="0"/>
          </p:cNvCxnSpPr>
          <p:nvPr/>
        </p:nvCxnSpPr>
        <p:spPr>
          <a:xfrm rot="10800000" flipH="1">
            <a:off x="2994725" y="4061650"/>
            <a:ext cx="1130700" cy="2294700"/>
          </a:xfrm>
          <a:prstGeom prst="straightConnector1">
            <a:avLst/>
          </a:prstGeom>
          <a:noFill/>
          <a:ln w="28575" cap="flat" cmpd="sng">
            <a:solidFill>
              <a:srgbClr val="FF0000"/>
            </a:solidFill>
            <a:prstDash val="solid"/>
            <a:round/>
            <a:headEnd type="none" w="lg" len="lg"/>
            <a:tailEnd type="triangle" w="lg" len="lg"/>
          </a:ln>
        </p:spPr>
      </p:cxnSp>
      <p:sp>
        <p:nvSpPr>
          <p:cNvPr id="1045" name="Shape 1045"/>
          <p:cNvSpPr txBox="1"/>
          <p:nvPr/>
        </p:nvSpPr>
        <p:spPr>
          <a:xfrm>
            <a:off x="2636475" y="1260700"/>
            <a:ext cx="5838900" cy="5436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On 1/22/18, Cloud Mask reported a plethora of false cloud over Colorado.</a:t>
            </a:r>
            <a:endParaRPr>
              <a:solidFill>
                <a:srgbClr val="FFFFFF"/>
              </a:solidFill>
            </a:endParaRPr>
          </a:p>
          <a:p>
            <a:pPr marL="457200" lvl="0" indent="-317500">
              <a:spcBef>
                <a:spcPts val="0"/>
              </a:spcBef>
              <a:spcAft>
                <a:spcPts val="0"/>
              </a:spcAft>
              <a:buClr>
                <a:srgbClr val="FFFFFF"/>
              </a:buClr>
              <a:buSzPts val="1400"/>
              <a:buChar char="●"/>
            </a:pPr>
            <a:r>
              <a:rPr lang="en-US">
                <a:solidFill>
                  <a:srgbClr val="FFFFFF"/>
                </a:solidFill>
              </a:rPr>
              <a:t>This was discussed in a tweet from Bill Line NWS/Pueblo</a:t>
            </a:r>
            <a:endParaRPr>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ADR 575:  Snow Mask Differences</a:t>
            </a:r>
            <a:endParaRPr/>
          </a:p>
        </p:txBody>
      </p:sp>
      <p:sp>
        <p:nvSpPr>
          <p:cNvPr id="1052" name="Shape 105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sz="1400"/>
              <a:t>61</a:t>
            </a:fld>
            <a:endParaRPr sz="1400"/>
          </a:p>
        </p:txBody>
      </p:sp>
      <p:pic>
        <p:nvPicPr>
          <p:cNvPr id="1053" name="Shape 1053"/>
          <p:cNvPicPr preferRelativeResize="0"/>
          <p:nvPr/>
        </p:nvPicPr>
        <p:blipFill>
          <a:blip r:embed="rId3">
            <a:alphaModFix/>
          </a:blip>
          <a:stretch>
            <a:fillRect/>
          </a:stretch>
        </p:blipFill>
        <p:spPr>
          <a:xfrm>
            <a:off x="3026775" y="2536924"/>
            <a:ext cx="2930425" cy="2930425"/>
          </a:xfrm>
          <a:prstGeom prst="rect">
            <a:avLst/>
          </a:prstGeom>
          <a:noFill/>
          <a:ln>
            <a:noFill/>
          </a:ln>
        </p:spPr>
      </p:pic>
      <p:pic>
        <p:nvPicPr>
          <p:cNvPr id="1054" name="Shape 1054"/>
          <p:cNvPicPr preferRelativeResize="0"/>
          <p:nvPr/>
        </p:nvPicPr>
        <p:blipFill>
          <a:blip r:embed="rId4">
            <a:alphaModFix/>
          </a:blip>
          <a:stretch>
            <a:fillRect/>
          </a:stretch>
        </p:blipFill>
        <p:spPr>
          <a:xfrm>
            <a:off x="5957200" y="2533488"/>
            <a:ext cx="2930425" cy="2937302"/>
          </a:xfrm>
          <a:prstGeom prst="rect">
            <a:avLst/>
          </a:prstGeom>
          <a:noFill/>
          <a:ln>
            <a:noFill/>
          </a:ln>
        </p:spPr>
      </p:pic>
      <p:sp>
        <p:nvSpPr>
          <p:cNvPr id="1055" name="Shape 1055"/>
          <p:cNvSpPr txBox="1"/>
          <p:nvPr/>
        </p:nvSpPr>
        <p:spPr>
          <a:xfrm>
            <a:off x="3675703" y="2104000"/>
            <a:ext cx="19995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IMS Snow Field 1/22</a:t>
            </a:r>
            <a:endParaRPr>
              <a:solidFill>
                <a:srgbClr val="FFFFFF"/>
              </a:solidFill>
            </a:endParaRPr>
          </a:p>
        </p:txBody>
      </p:sp>
      <p:sp>
        <p:nvSpPr>
          <p:cNvPr id="1056" name="Shape 1056"/>
          <p:cNvSpPr txBox="1"/>
          <p:nvPr/>
        </p:nvSpPr>
        <p:spPr>
          <a:xfrm>
            <a:off x="6203750" y="2104000"/>
            <a:ext cx="26175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NWP (GFS)  Snow Field 1/22</a:t>
            </a:r>
            <a:endParaRPr>
              <a:solidFill>
                <a:srgbClr val="FFFFFF"/>
              </a:solidFill>
            </a:endParaRPr>
          </a:p>
        </p:txBody>
      </p:sp>
      <p:pic>
        <p:nvPicPr>
          <p:cNvPr id="1057" name="Shape 1057"/>
          <p:cNvPicPr preferRelativeResize="0"/>
          <p:nvPr/>
        </p:nvPicPr>
        <p:blipFill rotWithShape="1">
          <a:blip r:embed="rId5">
            <a:alphaModFix/>
          </a:blip>
          <a:srcRect t="3836"/>
          <a:stretch/>
        </p:blipFill>
        <p:spPr>
          <a:xfrm>
            <a:off x="76200" y="2533475"/>
            <a:ext cx="2996949" cy="2985250"/>
          </a:xfrm>
          <a:prstGeom prst="rect">
            <a:avLst/>
          </a:prstGeom>
          <a:noFill/>
          <a:ln>
            <a:noFill/>
          </a:ln>
        </p:spPr>
      </p:pic>
      <p:sp>
        <p:nvSpPr>
          <p:cNvPr id="1058" name="Shape 1058"/>
          <p:cNvSpPr txBox="1"/>
          <p:nvPr/>
        </p:nvSpPr>
        <p:spPr>
          <a:xfrm>
            <a:off x="657052" y="2104000"/>
            <a:ext cx="19227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IMS Snow Field 1/21</a:t>
            </a:r>
            <a:endParaRPr>
              <a:solidFill>
                <a:srgbClr val="FFFFFF"/>
              </a:solidFill>
            </a:endParaRPr>
          </a:p>
        </p:txBody>
      </p:sp>
      <p:sp>
        <p:nvSpPr>
          <p:cNvPr id="1059" name="Shape 1059"/>
          <p:cNvSpPr txBox="1"/>
          <p:nvPr/>
        </p:nvSpPr>
        <p:spPr>
          <a:xfrm>
            <a:off x="604100" y="1384575"/>
            <a:ext cx="7248000" cy="84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0" name="Shape 1060"/>
          <p:cNvSpPr txBox="1"/>
          <p:nvPr/>
        </p:nvSpPr>
        <p:spPr>
          <a:xfrm>
            <a:off x="457200" y="1021450"/>
            <a:ext cx="8229600" cy="8457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Cloud Mask will detect cloud falsely during the day if the snow mask misses snow</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Colorado received a lot of new snow on 1/22</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IMS snow field created on 1/21 used for 1/22</a:t>
            </a:r>
            <a:endParaRPr>
              <a:solidFill>
                <a:srgbClr val="FFFFFF"/>
              </a:solidFill>
            </a:endParaRPr>
          </a:p>
          <a:p>
            <a:pPr marL="457200" lvl="0" indent="-317500">
              <a:spcBef>
                <a:spcPts val="0"/>
              </a:spcBef>
              <a:spcAft>
                <a:spcPts val="0"/>
              </a:spcAft>
              <a:buClr>
                <a:srgbClr val="FFFFFF"/>
              </a:buClr>
              <a:buSzPts val="1400"/>
              <a:buChar char="●"/>
            </a:pPr>
            <a:r>
              <a:rPr lang="en-US">
                <a:solidFill>
                  <a:srgbClr val="FFFFFF"/>
                </a:solidFill>
              </a:rPr>
              <a:t>GFS snow field is also available to the Harris GS and might have been a better this day.</a:t>
            </a:r>
            <a:endParaRPr>
              <a:solidFill>
                <a:srgbClr val="FFFFFF"/>
              </a:solidFill>
            </a:endParaRPr>
          </a:p>
        </p:txBody>
      </p:sp>
      <p:cxnSp>
        <p:nvCxnSpPr>
          <p:cNvPr id="1061" name="Shape 1061"/>
          <p:cNvCxnSpPr>
            <a:stCxn id="1057" idx="2"/>
          </p:cNvCxnSpPr>
          <p:nvPr/>
        </p:nvCxnSpPr>
        <p:spPr>
          <a:xfrm>
            <a:off x="1574675" y="5518725"/>
            <a:ext cx="673500" cy="6675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Shape 1067"/>
          <p:cNvSpPr txBox="1">
            <a:spLocks noGrp="1"/>
          </p:cNvSpPr>
          <p:nvPr>
            <p:ph type="title"/>
          </p:nvPr>
        </p:nvSpPr>
        <p:spPr>
          <a:xfrm>
            <a:off x="1476200" y="-54125"/>
            <a:ext cx="60612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a:t>Dependence of Daytime Cloud Mask on Ancillary Snow Mask</a:t>
            </a:r>
            <a:endParaRPr sz="2400"/>
          </a:p>
        </p:txBody>
      </p:sp>
      <p:sp>
        <p:nvSpPr>
          <p:cNvPr id="1068" name="Shape 106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62</a:t>
            </a:fld>
            <a:endParaRPr sz="1400"/>
          </a:p>
        </p:txBody>
      </p:sp>
      <p:pic>
        <p:nvPicPr>
          <p:cNvPr id="1069" name="Shape 1069"/>
          <p:cNvPicPr preferRelativeResize="0"/>
          <p:nvPr/>
        </p:nvPicPr>
        <p:blipFill>
          <a:blip r:embed="rId3">
            <a:alphaModFix/>
          </a:blip>
          <a:stretch>
            <a:fillRect/>
          </a:stretch>
        </p:blipFill>
        <p:spPr>
          <a:xfrm>
            <a:off x="6390975" y="1039563"/>
            <a:ext cx="2655275" cy="2655275"/>
          </a:xfrm>
          <a:prstGeom prst="rect">
            <a:avLst/>
          </a:prstGeom>
          <a:noFill/>
          <a:ln>
            <a:noFill/>
          </a:ln>
        </p:spPr>
      </p:pic>
      <p:pic>
        <p:nvPicPr>
          <p:cNvPr id="1070" name="Shape 1070"/>
          <p:cNvPicPr preferRelativeResize="0"/>
          <p:nvPr/>
        </p:nvPicPr>
        <p:blipFill>
          <a:blip r:embed="rId4">
            <a:alphaModFix/>
          </a:blip>
          <a:stretch>
            <a:fillRect/>
          </a:stretch>
        </p:blipFill>
        <p:spPr>
          <a:xfrm>
            <a:off x="643050" y="3694851"/>
            <a:ext cx="2930426" cy="2930448"/>
          </a:xfrm>
          <a:prstGeom prst="rect">
            <a:avLst/>
          </a:prstGeom>
          <a:noFill/>
          <a:ln>
            <a:noFill/>
          </a:ln>
        </p:spPr>
      </p:pic>
      <p:pic>
        <p:nvPicPr>
          <p:cNvPr id="1071" name="Shape 1071"/>
          <p:cNvPicPr preferRelativeResize="0"/>
          <p:nvPr/>
        </p:nvPicPr>
        <p:blipFill>
          <a:blip r:embed="rId5">
            <a:alphaModFix/>
          </a:blip>
          <a:stretch>
            <a:fillRect/>
          </a:stretch>
        </p:blipFill>
        <p:spPr>
          <a:xfrm>
            <a:off x="6390975" y="3694850"/>
            <a:ext cx="2655275" cy="2655252"/>
          </a:xfrm>
          <a:prstGeom prst="rect">
            <a:avLst/>
          </a:prstGeom>
          <a:noFill/>
          <a:ln>
            <a:noFill/>
          </a:ln>
        </p:spPr>
      </p:pic>
      <p:pic>
        <p:nvPicPr>
          <p:cNvPr id="1072" name="Shape 1072"/>
          <p:cNvPicPr preferRelativeResize="0"/>
          <p:nvPr/>
        </p:nvPicPr>
        <p:blipFill>
          <a:blip r:embed="rId6">
            <a:alphaModFix/>
          </a:blip>
          <a:stretch>
            <a:fillRect/>
          </a:stretch>
        </p:blipFill>
        <p:spPr>
          <a:xfrm>
            <a:off x="3735700" y="1039550"/>
            <a:ext cx="2655275" cy="2655300"/>
          </a:xfrm>
          <a:prstGeom prst="rect">
            <a:avLst/>
          </a:prstGeom>
          <a:noFill/>
          <a:ln>
            <a:noFill/>
          </a:ln>
          <a:effectLst>
            <a:outerShdw blurRad="57150" dist="19050" dir="5400000" algn="bl" rotWithShape="0">
              <a:srgbClr val="000000">
                <a:alpha val="50000"/>
              </a:srgbClr>
            </a:outerShdw>
          </a:effectLst>
        </p:spPr>
      </p:pic>
      <p:pic>
        <p:nvPicPr>
          <p:cNvPr id="1073" name="Shape 1073"/>
          <p:cNvPicPr preferRelativeResize="0"/>
          <p:nvPr/>
        </p:nvPicPr>
        <p:blipFill>
          <a:blip r:embed="rId7">
            <a:alphaModFix/>
          </a:blip>
          <a:stretch>
            <a:fillRect/>
          </a:stretch>
        </p:blipFill>
        <p:spPr>
          <a:xfrm>
            <a:off x="3735700" y="3694849"/>
            <a:ext cx="2655275" cy="2661504"/>
          </a:xfrm>
          <a:prstGeom prst="rect">
            <a:avLst/>
          </a:prstGeom>
          <a:noFill/>
          <a:ln>
            <a:noFill/>
          </a:ln>
        </p:spPr>
      </p:pic>
      <p:sp>
        <p:nvSpPr>
          <p:cNvPr id="1074" name="Shape 1074"/>
          <p:cNvSpPr txBox="1"/>
          <p:nvPr/>
        </p:nvSpPr>
        <p:spPr>
          <a:xfrm>
            <a:off x="153650" y="1237350"/>
            <a:ext cx="3534300" cy="22947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Snow mask is used to turn off reflectance tests that are sensitive to snow.</a:t>
            </a:r>
            <a:endParaRPr>
              <a:solidFill>
                <a:srgbClr val="FFFFFF"/>
              </a:solidFill>
            </a:endParaRPr>
          </a:p>
          <a:p>
            <a:pPr marL="457200" lvl="0" indent="-317500">
              <a:spcBef>
                <a:spcPts val="0"/>
              </a:spcBef>
              <a:spcAft>
                <a:spcPts val="0"/>
              </a:spcAft>
              <a:buClr>
                <a:srgbClr val="FFFFFF"/>
              </a:buClr>
              <a:buSzPts val="1400"/>
              <a:buChar char="●"/>
            </a:pPr>
            <a:r>
              <a:rPr lang="en-US">
                <a:solidFill>
                  <a:srgbClr val="FFFFFF"/>
                </a:solidFill>
              </a:rPr>
              <a:t>These example illustrate how missing snow in the ancillary input will impact the cloud mask.</a:t>
            </a:r>
            <a:endParaRPr>
              <a:solidFill>
                <a:srgbClr val="FFFFFF"/>
              </a:solidFill>
            </a:endParaRPr>
          </a:p>
        </p:txBody>
      </p:sp>
      <p:sp>
        <p:nvSpPr>
          <p:cNvPr id="1075" name="Shape 1075"/>
          <p:cNvSpPr txBox="1"/>
          <p:nvPr/>
        </p:nvSpPr>
        <p:spPr>
          <a:xfrm>
            <a:off x="4152849" y="1545975"/>
            <a:ext cx="6753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IMS</a:t>
            </a:r>
            <a:endParaRPr>
              <a:solidFill>
                <a:srgbClr val="FFFFFF"/>
              </a:solidFill>
            </a:endParaRPr>
          </a:p>
        </p:txBody>
      </p:sp>
      <p:sp>
        <p:nvSpPr>
          <p:cNvPr id="1076" name="Shape 1076"/>
          <p:cNvSpPr txBox="1"/>
          <p:nvPr/>
        </p:nvSpPr>
        <p:spPr>
          <a:xfrm>
            <a:off x="4152849" y="4229675"/>
            <a:ext cx="6753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GFS</a:t>
            </a:r>
            <a:endParaRPr>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chemeClr val="lt1"/>
                </a:solidFill>
                <a:latin typeface="Calibri"/>
                <a:ea typeface="Calibri"/>
                <a:cs typeface="Calibri"/>
                <a:sym typeface="Calibri"/>
              </a:rPr>
              <a:t>Issue #</a:t>
            </a:r>
            <a:r>
              <a:rPr lang="en-US" sz="3000"/>
              <a:t>1</a:t>
            </a:r>
            <a:r>
              <a:rPr lang="en-US" sz="3000" b="0" i="0" u="none" strike="noStrike" cap="none">
                <a:solidFill>
                  <a:schemeClr val="lt1"/>
                </a:solidFill>
                <a:latin typeface="Calibri"/>
                <a:ea typeface="Calibri"/>
                <a:cs typeface="Calibri"/>
                <a:sym typeface="Calibri"/>
              </a:rPr>
              <a:t> – False Cloud Over </a:t>
            </a:r>
            <a:endParaRPr sz="3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chemeClr val="lt1"/>
                </a:solidFill>
                <a:latin typeface="Calibri"/>
                <a:ea typeface="Calibri"/>
                <a:cs typeface="Calibri"/>
                <a:sym typeface="Calibri"/>
              </a:rPr>
              <a:t>Snow (ADR 575)</a:t>
            </a:r>
            <a:endParaRPr sz="3000" b="0" i="0" u="none" strike="noStrike" cap="none">
              <a:solidFill>
                <a:schemeClr val="lt1"/>
              </a:solidFill>
              <a:latin typeface="Calibri"/>
              <a:ea typeface="Calibri"/>
              <a:cs typeface="Calibri"/>
              <a:sym typeface="Calibri"/>
            </a:endParaRPr>
          </a:p>
        </p:txBody>
      </p:sp>
      <p:sp>
        <p:nvSpPr>
          <p:cNvPr id="1083" name="Shape 10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63</a:t>
            </a:fld>
            <a:endParaRPr sz="1400" b="0" i="0" u="none" strike="noStrike" cap="none">
              <a:solidFill>
                <a:schemeClr val="lt1"/>
              </a:solidFill>
              <a:latin typeface="Calibri"/>
              <a:ea typeface="Calibri"/>
              <a:cs typeface="Calibri"/>
              <a:sym typeface="Calibri"/>
            </a:endParaRPr>
          </a:p>
        </p:txBody>
      </p:sp>
      <p:sp>
        <p:nvSpPr>
          <p:cNvPr id="1084" name="Shape 1084"/>
          <p:cNvSpPr txBox="1"/>
          <p:nvPr/>
        </p:nvSpPr>
        <p:spPr>
          <a:xfrm>
            <a:off x="6435671" y="1668103"/>
            <a:ext cx="134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Offline (SAPF)</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GFS</a:t>
            </a:r>
            <a:endParaRPr sz="1400" b="0" i="0" u="none" strike="noStrike" cap="none">
              <a:solidFill>
                <a:schemeClr val="lt1"/>
              </a:solidFill>
              <a:latin typeface="Arial"/>
              <a:ea typeface="Arial"/>
              <a:cs typeface="Arial"/>
              <a:sym typeface="Arial"/>
            </a:endParaRPr>
          </a:p>
        </p:txBody>
      </p:sp>
      <p:grpSp>
        <p:nvGrpSpPr>
          <p:cNvPr id="1085" name="Shape 1085"/>
          <p:cNvGrpSpPr/>
          <p:nvPr/>
        </p:nvGrpSpPr>
        <p:grpSpPr>
          <a:xfrm>
            <a:off x="1507893" y="2305619"/>
            <a:ext cx="6575457" cy="3554361"/>
            <a:chOff x="974493" y="2305619"/>
            <a:chExt cx="6575457" cy="3554361"/>
          </a:xfrm>
        </p:grpSpPr>
        <p:pic>
          <p:nvPicPr>
            <p:cNvPr id="1086" name="Shape 1086"/>
            <p:cNvPicPr preferRelativeResize="0"/>
            <p:nvPr/>
          </p:nvPicPr>
          <p:blipFill rotWithShape="1">
            <a:blip r:embed="rId3">
              <a:alphaModFix/>
            </a:blip>
            <a:srcRect/>
            <a:stretch/>
          </p:blipFill>
          <p:spPr>
            <a:xfrm>
              <a:off x="3198668" y="2305619"/>
              <a:ext cx="4351282" cy="3531948"/>
            </a:xfrm>
            <a:prstGeom prst="rect">
              <a:avLst/>
            </a:prstGeom>
            <a:noFill/>
            <a:ln>
              <a:noFill/>
            </a:ln>
          </p:spPr>
        </p:pic>
        <p:pic>
          <p:nvPicPr>
            <p:cNvPr id="1087" name="Shape 1087"/>
            <p:cNvPicPr preferRelativeResize="0"/>
            <p:nvPr/>
          </p:nvPicPr>
          <p:blipFill rotWithShape="1">
            <a:blip r:embed="rId4">
              <a:alphaModFix/>
            </a:blip>
            <a:srcRect/>
            <a:stretch/>
          </p:blipFill>
          <p:spPr>
            <a:xfrm>
              <a:off x="974493" y="2328031"/>
              <a:ext cx="4351282" cy="3531948"/>
            </a:xfrm>
            <a:prstGeom prst="rect">
              <a:avLst/>
            </a:prstGeom>
            <a:noFill/>
            <a:ln>
              <a:noFill/>
            </a:ln>
          </p:spPr>
        </p:pic>
      </p:grpSp>
      <p:sp>
        <p:nvSpPr>
          <p:cNvPr id="1088" name="Shape 1088"/>
          <p:cNvSpPr txBox="1"/>
          <p:nvPr/>
        </p:nvSpPr>
        <p:spPr>
          <a:xfrm>
            <a:off x="1967328" y="1668103"/>
            <a:ext cx="1428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Ground System</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IMS/SSMI</a:t>
            </a:r>
            <a:endParaRPr sz="1400" b="0" i="0" u="none" strike="noStrike" cap="none">
              <a:solidFill>
                <a:schemeClr val="lt1"/>
              </a:solidFill>
              <a:latin typeface="Arial"/>
              <a:ea typeface="Arial"/>
              <a:cs typeface="Arial"/>
              <a:sym typeface="Arial"/>
            </a:endParaRPr>
          </a:p>
        </p:txBody>
      </p:sp>
      <p:sp>
        <p:nvSpPr>
          <p:cNvPr id="1089" name="Shape 1089"/>
          <p:cNvSpPr txBox="1"/>
          <p:nvPr/>
        </p:nvSpPr>
        <p:spPr>
          <a:xfrm>
            <a:off x="4053841" y="1668103"/>
            <a:ext cx="134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Offline (SAPF)</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IMS/SSMI</a:t>
            </a:r>
            <a:endParaRPr sz="1400" b="0" i="0" u="none" strike="noStrike" cap="none">
              <a:solidFill>
                <a:schemeClr val="lt1"/>
              </a:solidFill>
              <a:latin typeface="Arial"/>
              <a:ea typeface="Arial"/>
              <a:cs typeface="Arial"/>
              <a:sym typeface="Arial"/>
            </a:endParaRPr>
          </a:p>
        </p:txBody>
      </p:sp>
      <p:sp>
        <p:nvSpPr>
          <p:cNvPr id="1090" name="Shape 1090"/>
          <p:cNvSpPr txBox="1"/>
          <p:nvPr/>
        </p:nvSpPr>
        <p:spPr>
          <a:xfrm>
            <a:off x="1967325" y="5898300"/>
            <a:ext cx="57738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0000"/>
                </a:solidFill>
              </a:rPr>
              <a:t>Circled area indicates “false cloud” region marked on slide 65   </a:t>
            </a:r>
            <a:endParaRPr>
              <a:solidFill>
                <a:srgbClr val="FF0000"/>
              </a:solidFill>
            </a:endParaRPr>
          </a:p>
        </p:txBody>
      </p:sp>
      <p:sp>
        <p:nvSpPr>
          <p:cNvPr id="1091" name="Shape 1091"/>
          <p:cNvSpPr txBox="1"/>
          <p:nvPr/>
        </p:nvSpPr>
        <p:spPr>
          <a:xfrm>
            <a:off x="1082525" y="1149150"/>
            <a:ext cx="7462800" cy="55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FF9900"/>
                </a:solidFill>
              </a:rPr>
              <a:t>Verification of the actual snow / cloud information from 1/22 case</a:t>
            </a:r>
            <a:endParaRPr>
              <a:solidFill>
                <a:srgbClr val="FF9900"/>
              </a:solidFill>
            </a:endParaRPr>
          </a:p>
          <a:p>
            <a:pPr marL="0" lvl="0" indent="0" algn="ctr" rtl="0">
              <a:spcBef>
                <a:spcPts val="0"/>
              </a:spcBef>
              <a:spcAft>
                <a:spcPts val="0"/>
              </a:spcAft>
              <a:buNone/>
            </a:pPr>
            <a:r>
              <a:rPr lang="en-US">
                <a:solidFill>
                  <a:srgbClr val="FF9900"/>
                </a:solidFill>
              </a:rPr>
              <a:t>Snow bit from BCM IP file and SAPF output file</a:t>
            </a:r>
            <a:endParaRPr>
              <a:solidFill>
                <a:srgbClr val="FF9900"/>
              </a:solidFill>
            </a:endParaRPr>
          </a:p>
        </p:txBody>
      </p:sp>
      <p:sp>
        <p:nvSpPr>
          <p:cNvPr id="1092" name="Shape 1092"/>
          <p:cNvSpPr txBox="1"/>
          <p:nvPr/>
        </p:nvSpPr>
        <p:spPr>
          <a:xfrm>
            <a:off x="176353" y="3041153"/>
            <a:ext cx="1428600" cy="52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lt1"/>
                </a:solidFill>
              </a:rPr>
              <a:t>BCM</a:t>
            </a:r>
            <a:endParaRPr sz="1400" b="0" i="0" u="none" strike="noStrike" cap="none">
              <a:solidFill>
                <a:schemeClr val="lt1"/>
              </a:solidFill>
              <a:latin typeface="Arial"/>
              <a:ea typeface="Arial"/>
              <a:cs typeface="Arial"/>
              <a:sym typeface="Arial"/>
            </a:endParaRPr>
          </a:p>
        </p:txBody>
      </p:sp>
      <p:sp>
        <p:nvSpPr>
          <p:cNvPr id="1093" name="Shape 1093"/>
          <p:cNvSpPr txBox="1"/>
          <p:nvPr/>
        </p:nvSpPr>
        <p:spPr>
          <a:xfrm>
            <a:off x="176353" y="4565153"/>
            <a:ext cx="1428600" cy="52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lt1"/>
                </a:solidFill>
              </a:rPr>
              <a:t>Snow Bit from BCM IP file</a:t>
            </a:r>
            <a:endParaRPr sz="1400" b="0" i="0" u="none" strike="noStrike" cap="none">
              <a:solidFill>
                <a:schemeClr val="lt1"/>
              </a:solidFill>
              <a:latin typeface="Arial"/>
              <a:ea typeface="Arial"/>
              <a:cs typeface="Arial"/>
              <a:sym typeface="Arial"/>
            </a:endParaRPr>
          </a:p>
        </p:txBody>
      </p:sp>
      <p:sp>
        <p:nvSpPr>
          <p:cNvPr id="1094" name="Shape 1094"/>
          <p:cNvSpPr/>
          <p:nvPr/>
        </p:nvSpPr>
        <p:spPr>
          <a:xfrm>
            <a:off x="2923075" y="2248463"/>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5" name="Shape 1095"/>
          <p:cNvSpPr/>
          <p:nvPr/>
        </p:nvSpPr>
        <p:spPr>
          <a:xfrm>
            <a:off x="5067025" y="2248463"/>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6" name="Shape 1096"/>
          <p:cNvSpPr/>
          <p:nvPr/>
        </p:nvSpPr>
        <p:spPr>
          <a:xfrm>
            <a:off x="7210975" y="2248463"/>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7" name="Shape 1097"/>
          <p:cNvSpPr/>
          <p:nvPr/>
        </p:nvSpPr>
        <p:spPr>
          <a:xfrm>
            <a:off x="2923075" y="3943925"/>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8" name="Shape 1098"/>
          <p:cNvSpPr/>
          <p:nvPr/>
        </p:nvSpPr>
        <p:spPr>
          <a:xfrm>
            <a:off x="5056675" y="3943925"/>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9" name="Shape 1099"/>
          <p:cNvSpPr/>
          <p:nvPr/>
        </p:nvSpPr>
        <p:spPr>
          <a:xfrm>
            <a:off x="7266475" y="3943925"/>
            <a:ext cx="739800" cy="1365900"/>
          </a:xfrm>
          <a:prstGeom prst="ellipse">
            <a:avLst/>
          </a:prstGeom>
          <a:noFill/>
          <a:ln w="381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ADR 575:  Snow Mask Differences</a:t>
            </a:r>
            <a:endParaRPr/>
          </a:p>
        </p:txBody>
      </p:sp>
      <p:sp>
        <p:nvSpPr>
          <p:cNvPr id="1106" name="Shape 110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sz="1400"/>
              <a:t>64</a:t>
            </a:fld>
            <a:endParaRPr sz="1400"/>
          </a:p>
        </p:txBody>
      </p:sp>
      <p:pic>
        <p:nvPicPr>
          <p:cNvPr id="1107" name="Shape 1107"/>
          <p:cNvPicPr preferRelativeResize="0"/>
          <p:nvPr/>
        </p:nvPicPr>
        <p:blipFill>
          <a:blip r:embed="rId3">
            <a:alphaModFix/>
          </a:blip>
          <a:stretch>
            <a:fillRect/>
          </a:stretch>
        </p:blipFill>
        <p:spPr>
          <a:xfrm>
            <a:off x="4791650" y="3263938"/>
            <a:ext cx="3453325" cy="3453325"/>
          </a:xfrm>
          <a:prstGeom prst="rect">
            <a:avLst/>
          </a:prstGeom>
          <a:noFill/>
          <a:ln>
            <a:noFill/>
          </a:ln>
        </p:spPr>
      </p:pic>
      <p:pic>
        <p:nvPicPr>
          <p:cNvPr id="1108" name="Shape 1108"/>
          <p:cNvPicPr preferRelativeResize="0"/>
          <p:nvPr/>
        </p:nvPicPr>
        <p:blipFill>
          <a:blip r:embed="rId4">
            <a:alphaModFix/>
          </a:blip>
          <a:stretch>
            <a:fillRect/>
          </a:stretch>
        </p:blipFill>
        <p:spPr>
          <a:xfrm>
            <a:off x="857163" y="3259751"/>
            <a:ext cx="3453325" cy="3461707"/>
          </a:xfrm>
          <a:prstGeom prst="rect">
            <a:avLst/>
          </a:prstGeom>
          <a:noFill/>
          <a:ln>
            <a:noFill/>
          </a:ln>
        </p:spPr>
      </p:pic>
      <p:sp>
        <p:nvSpPr>
          <p:cNvPr id="1109" name="Shape 1109"/>
          <p:cNvSpPr txBox="1"/>
          <p:nvPr/>
        </p:nvSpPr>
        <p:spPr>
          <a:xfrm>
            <a:off x="5742438" y="2894650"/>
            <a:ext cx="16326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IMS Snow Field</a:t>
            </a:r>
            <a:endParaRPr>
              <a:solidFill>
                <a:srgbClr val="FFFFFF"/>
              </a:solidFill>
            </a:endParaRPr>
          </a:p>
        </p:txBody>
      </p:sp>
      <p:sp>
        <p:nvSpPr>
          <p:cNvPr id="1110" name="Shape 1110"/>
          <p:cNvSpPr txBox="1"/>
          <p:nvPr/>
        </p:nvSpPr>
        <p:spPr>
          <a:xfrm>
            <a:off x="1137975" y="2843075"/>
            <a:ext cx="25635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FFFF"/>
                </a:solidFill>
              </a:rPr>
              <a:t>GOES-16 NDSI (high = snow)</a:t>
            </a:r>
            <a:endParaRPr>
              <a:solidFill>
                <a:srgbClr val="FFFFFF"/>
              </a:solidFill>
            </a:endParaRPr>
          </a:p>
        </p:txBody>
      </p:sp>
      <p:sp>
        <p:nvSpPr>
          <p:cNvPr id="1111" name="Shape 1111"/>
          <p:cNvSpPr txBox="1"/>
          <p:nvPr/>
        </p:nvSpPr>
        <p:spPr>
          <a:xfrm>
            <a:off x="971125" y="1126425"/>
            <a:ext cx="7248000" cy="16233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One possible solution is to add an Normalized Differential Snow Index (NDSI), which is already being </a:t>
            </a:r>
            <a:r>
              <a:rPr lang="en-US">
                <a:solidFill>
                  <a:schemeClr val="lt1"/>
                </a:solidFill>
              </a:rPr>
              <a:t>calculated within the BCM, as an additional </a:t>
            </a:r>
            <a:r>
              <a:rPr lang="en-US">
                <a:solidFill>
                  <a:srgbClr val="FFFFFF"/>
                </a:solidFill>
              </a:rPr>
              <a:t>snow mask within the BCM</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As this image shows from 1/22/2018, use of the ndsi could have helped resolve the snow mask ancillary data issue.</a:t>
            </a: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The Cloud AWG, working with PROPASS and ASSIST, will evaluate and provide a solution when/if it is ready</a:t>
            </a:r>
            <a:endParaRPr>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457200" y="1618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chemeClr val="lt1"/>
                </a:solidFill>
                <a:latin typeface="Calibri"/>
                <a:ea typeface="Calibri"/>
                <a:cs typeface="Calibri"/>
                <a:sym typeface="Calibri"/>
              </a:rPr>
              <a:t>Issue #</a:t>
            </a:r>
            <a:r>
              <a:rPr lang="en-US" sz="3000"/>
              <a:t>2</a:t>
            </a:r>
            <a:r>
              <a:rPr lang="en-US" sz="3000" b="0" i="0" u="none" strike="noStrike" cap="none">
                <a:solidFill>
                  <a:schemeClr val="lt1"/>
                </a:solidFill>
                <a:latin typeface="Calibri"/>
                <a:ea typeface="Calibri"/>
                <a:cs typeface="Calibri"/>
                <a:sym typeface="Calibri"/>
              </a:rPr>
              <a:t> – Continued Blocks </a:t>
            </a:r>
            <a:endParaRPr sz="3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00" b="0" i="0" u="none" strike="noStrike" cap="none">
                <a:solidFill>
                  <a:schemeClr val="lt1"/>
                </a:solidFill>
                <a:latin typeface="Calibri"/>
                <a:ea typeface="Calibri"/>
                <a:cs typeface="Calibri"/>
                <a:sym typeface="Calibri"/>
              </a:rPr>
              <a:t>in RFMFT Test (ADR 532)</a:t>
            </a:r>
            <a:endParaRPr sz="3000" b="0" i="0" u="none" strike="noStrike" cap="none">
              <a:solidFill>
                <a:schemeClr val="lt1"/>
              </a:solidFill>
              <a:latin typeface="Calibri"/>
              <a:ea typeface="Calibri"/>
              <a:cs typeface="Calibri"/>
              <a:sym typeface="Calibri"/>
            </a:endParaRPr>
          </a:p>
        </p:txBody>
      </p:sp>
      <p:sp>
        <p:nvSpPr>
          <p:cNvPr id="1118" name="Shape 1118"/>
          <p:cNvSpPr txBox="1">
            <a:spLocks noGrp="1"/>
          </p:cNvSpPr>
          <p:nvPr>
            <p:ph type="body" idx="1"/>
          </p:nvPr>
        </p:nvSpPr>
        <p:spPr>
          <a:xfrm>
            <a:off x="457200" y="1213953"/>
            <a:ext cx="8229600" cy="2522400"/>
          </a:xfrm>
          <a:prstGeom prst="rect">
            <a:avLst/>
          </a:prstGeom>
          <a:noFill/>
          <a:ln>
            <a:noFill/>
          </a:ln>
        </p:spPr>
        <p:txBody>
          <a:bodyPr spcFirstLastPara="1" wrap="square" lIns="91425" tIns="45700" rIns="91425" bIns="45700" anchor="t" anchorCtr="0">
            <a:noAutofit/>
          </a:bodyPr>
          <a:lstStyle/>
          <a:p>
            <a:pPr marL="233362" marR="0" lvl="0" indent="-230822" algn="l" rtl="0">
              <a:lnSpc>
                <a:spcPct val="90000"/>
              </a:lnSpc>
              <a:spcBef>
                <a:spcPts val="0"/>
              </a:spcBef>
              <a:spcAft>
                <a:spcPts val="0"/>
              </a:spcAft>
              <a:buClr>
                <a:schemeClr val="lt1"/>
              </a:buClr>
              <a:buSzPts val="2200"/>
              <a:buFont typeface="Arial"/>
              <a:buChar char="•"/>
            </a:pPr>
            <a:r>
              <a:rPr lang="en-US" sz="1800" b="0" i="0" u="none" strike="noStrike" cap="none">
                <a:solidFill>
                  <a:schemeClr val="lt1"/>
                </a:solidFill>
                <a:latin typeface="Calibri"/>
                <a:ea typeface="Calibri"/>
                <a:cs typeface="Calibri"/>
                <a:sym typeface="Calibri"/>
              </a:rPr>
              <a:t>PROPASS identified continued blocks in the RFMFT test even after the implementation of ADR-426 and ADR-465, which notionally fixed the issue</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200"/>
              <a:buFont typeface="Arial"/>
              <a:buNone/>
            </a:pPr>
            <a:endParaRPr sz="1800" b="0" i="0" u="none" strike="noStrike" cap="none">
              <a:solidFill>
                <a:schemeClr val="lt1"/>
              </a:solidFill>
              <a:latin typeface="Calibri"/>
              <a:ea typeface="Calibri"/>
              <a:cs typeface="Calibri"/>
              <a:sym typeface="Calibri"/>
            </a:endParaRPr>
          </a:p>
          <a:p>
            <a:pPr marL="233362" marR="0" lvl="0" indent="-230822" algn="l" rtl="0">
              <a:lnSpc>
                <a:spcPct val="90000"/>
              </a:lnSpc>
              <a:spcBef>
                <a:spcPts val="0"/>
              </a:spcBef>
              <a:spcAft>
                <a:spcPts val="0"/>
              </a:spcAft>
              <a:buClr>
                <a:schemeClr val="lt1"/>
              </a:buClr>
              <a:buSzPts val="2200"/>
              <a:buFont typeface="Arial"/>
              <a:buChar char="•"/>
            </a:pPr>
            <a:r>
              <a:rPr lang="en-US" sz="1800" b="0" i="0" u="none" strike="noStrike" cap="none">
                <a:solidFill>
                  <a:schemeClr val="lt1"/>
                </a:solidFill>
                <a:latin typeface="Calibri"/>
                <a:ea typeface="Calibri"/>
                <a:cs typeface="Calibri"/>
                <a:sym typeface="Calibri"/>
              </a:rPr>
              <a:t>Investigation by the </a:t>
            </a:r>
            <a:r>
              <a:rPr lang="en-US" sz="1800"/>
              <a:t>Cloud AWG </a:t>
            </a:r>
            <a:r>
              <a:rPr lang="en-US" sz="1800" b="0" i="0" u="none" strike="noStrike" cap="none">
                <a:solidFill>
                  <a:schemeClr val="lt1"/>
                </a:solidFill>
                <a:latin typeface="Calibri"/>
                <a:ea typeface="Calibri"/>
                <a:cs typeface="Calibri"/>
                <a:sym typeface="Calibri"/>
              </a:rPr>
              <a:t>found that this issue was limited to just the GOES-R Ground System and not to any of the offline processing systems (CLAVR-x and SAPF)</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200"/>
              <a:buFont typeface="Arial"/>
              <a:buNone/>
            </a:pPr>
            <a:endParaRPr sz="1800" b="0" i="0" u="none" strike="noStrike" cap="none">
              <a:solidFill>
                <a:schemeClr val="lt1"/>
              </a:solidFill>
              <a:latin typeface="Calibri"/>
              <a:ea typeface="Calibri"/>
              <a:cs typeface="Calibri"/>
              <a:sym typeface="Calibri"/>
            </a:endParaRPr>
          </a:p>
          <a:p>
            <a:pPr marL="233362" marR="0" lvl="0" indent="-230822" algn="l" rtl="0">
              <a:lnSpc>
                <a:spcPct val="90000"/>
              </a:lnSpc>
              <a:spcBef>
                <a:spcPts val="0"/>
              </a:spcBef>
              <a:spcAft>
                <a:spcPts val="0"/>
              </a:spcAft>
              <a:buClr>
                <a:schemeClr val="lt1"/>
              </a:buClr>
              <a:buSzPts val="2200"/>
              <a:buFont typeface="Arial"/>
              <a:buChar char="•"/>
            </a:pPr>
            <a:r>
              <a:rPr lang="en-US" sz="1800" b="0" i="0" u="none" strike="noStrike" cap="none">
                <a:solidFill>
                  <a:schemeClr val="lt1"/>
                </a:solidFill>
                <a:latin typeface="Calibri"/>
                <a:ea typeface="Calibri"/>
                <a:cs typeface="Calibri"/>
                <a:sym typeface="Calibri"/>
              </a:rPr>
              <a:t>PROPASS and </a:t>
            </a:r>
            <a:r>
              <a:rPr lang="en-US" sz="1800"/>
              <a:t>Cloud AWG </a:t>
            </a:r>
            <a:r>
              <a:rPr lang="en-US" sz="1800" b="0" i="0" u="none" strike="noStrike" cap="none">
                <a:solidFill>
                  <a:schemeClr val="lt1"/>
                </a:solidFill>
                <a:latin typeface="Calibri"/>
                <a:ea typeface="Calibri"/>
                <a:cs typeface="Calibri"/>
                <a:sym typeface="Calibri"/>
              </a:rPr>
              <a:t>will be  investigating this issue to determine the cause in the GS and solution.</a:t>
            </a:r>
            <a:endParaRPr sz="1800" b="0" i="0" u="none" strike="noStrike" cap="none">
              <a:solidFill>
                <a:schemeClr val="lt1"/>
              </a:solidFill>
              <a:latin typeface="Calibri"/>
              <a:ea typeface="Calibri"/>
              <a:cs typeface="Calibri"/>
              <a:sym typeface="Calibri"/>
            </a:endParaRPr>
          </a:p>
          <a:p>
            <a:pPr marL="0" marR="0" lvl="0" indent="0" algn="l" rtl="0">
              <a:lnSpc>
                <a:spcPct val="90000"/>
              </a:lnSpc>
              <a:spcBef>
                <a:spcPts val="444"/>
              </a:spcBef>
              <a:spcAft>
                <a:spcPts val="0"/>
              </a:spcAft>
              <a:buClr>
                <a:schemeClr val="lt1"/>
              </a:buClr>
              <a:buSzPts val="2240"/>
              <a:buFont typeface="Arial"/>
              <a:buNone/>
            </a:pPr>
            <a:endParaRPr sz="2200" b="0" i="0" u="none" strike="noStrike" cap="none">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ts val="2240"/>
              <a:buFont typeface="Arial"/>
              <a:buNone/>
            </a:pPr>
            <a:endParaRPr sz="2200" b="0" i="0" u="none" strike="noStrike" cap="none">
              <a:solidFill>
                <a:schemeClr val="lt1"/>
              </a:solidFill>
              <a:latin typeface="Calibri"/>
              <a:ea typeface="Calibri"/>
              <a:cs typeface="Calibri"/>
              <a:sym typeface="Calibri"/>
            </a:endParaRPr>
          </a:p>
        </p:txBody>
      </p:sp>
      <p:sp>
        <p:nvSpPr>
          <p:cNvPr id="1119" name="Shape 11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65</a:t>
            </a:fld>
            <a:endParaRPr sz="1400" b="0" i="0" u="none" strike="noStrike" cap="none">
              <a:solidFill>
                <a:schemeClr val="lt1"/>
              </a:solidFill>
              <a:latin typeface="Calibri"/>
              <a:ea typeface="Calibri"/>
              <a:cs typeface="Calibri"/>
              <a:sym typeface="Calibri"/>
            </a:endParaRPr>
          </a:p>
        </p:txBody>
      </p:sp>
      <p:pic>
        <p:nvPicPr>
          <p:cNvPr id="1120" name="Shape 1120"/>
          <p:cNvPicPr preferRelativeResize="0"/>
          <p:nvPr/>
        </p:nvPicPr>
        <p:blipFill rotWithShape="1">
          <a:blip r:embed="rId3">
            <a:alphaModFix/>
          </a:blip>
          <a:srcRect/>
          <a:stretch/>
        </p:blipFill>
        <p:spPr>
          <a:xfrm>
            <a:off x="677904" y="3717154"/>
            <a:ext cx="3894084" cy="2699484"/>
          </a:xfrm>
          <a:prstGeom prst="rect">
            <a:avLst/>
          </a:prstGeom>
          <a:noFill/>
          <a:ln>
            <a:noFill/>
          </a:ln>
        </p:spPr>
      </p:pic>
      <p:pic>
        <p:nvPicPr>
          <p:cNvPr id="1121" name="Shape 1121"/>
          <p:cNvPicPr preferRelativeResize="0"/>
          <p:nvPr/>
        </p:nvPicPr>
        <p:blipFill rotWithShape="1">
          <a:blip r:embed="rId4">
            <a:alphaModFix/>
          </a:blip>
          <a:srcRect/>
          <a:stretch/>
        </p:blipFill>
        <p:spPr>
          <a:xfrm>
            <a:off x="4792716" y="3704335"/>
            <a:ext cx="3894088" cy="2725146"/>
          </a:xfrm>
          <a:prstGeom prst="rect">
            <a:avLst/>
          </a:prstGeom>
          <a:noFill/>
          <a:ln>
            <a:noFill/>
          </a:ln>
        </p:spPr>
      </p:pic>
      <p:sp>
        <p:nvSpPr>
          <p:cNvPr id="1122" name="Shape 1122"/>
          <p:cNvSpPr txBox="1"/>
          <p:nvPr/>
        </p:nvSpPr>
        <p:spPr>
          <a:xfrm>
            <a:off x="1766700" y="6072925"/>
            <a:ext cx="1572600" cy="3078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Ground</a:t>
            </a:r>
            <a:r>
              <a:rPr lang="en-US">
                <a:solidFill>
                  <a:schemeClr val="dk1"/>
                </a:solidFill>
              </a:rPr>
              <a:t> </a:t>
            </a:r>
            <a:r>
              <a:rPr lang="en-US" sz="1400" b="0" i="0" u="none" strike="noStrike" cap="none">
                <a:solidFill>
                  <a:schemeClr val="dk1"/>
                </a:solidFill>
                <a:latin typeface="Arial"/>
                <a:ea typeface="Arial"/>
                <a:cs typeface="Arial"/>
                <a:sym typeface="Arial"/>
              </a:rPr>
              <a:t>System</a:t>
            </a:r>
            <a:endParaRPr sz="1400" b="0" i="0" u="none" strike="noStrike" cap="none">
              <a:solidFill>
                <a:schemeClr val="dk1"/>
              </a:solidFill>
              <a:latin typeface="Arial"/>
              <a:ea typeface="Arial"/>
              <a:cs typeface="Arial"/>
              <a:sym typeface="Arial"/>
            </a:endParaRPr>
          </a:p>
        </p:txBody>
      </p:sp>
      <p:sp>
        <p:nvSpPr>
          <p:cNvPr id="1123" name="Shape 1123"/>
          <p:cNvSpPr txBox="1"/>
          <p:nvPr/>
        </p:nvSpPr>
        <p:spPr>
          <a:xfrm>
            <a:off x="5686725" y="6072925"/>
            <a:ext cx="2488200" cy="3078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Offline System (SAPF)</a:t>
            </a:r>
            <a:endParaRPr sz="1400" b="0" i="0" u="none" strike="noStrike" cap="none">
              <a:solidFill>
                <a:schemeClr val="dk1"/>
              </a:solidFill>
              <a:latin typeface="Arial"/>
              <a:ea typeface="Arial"/>
              <a:cs typeface="Arial"/>
              <a:sym typeface="Arial"/>
            </a:endParaRPr>
          </a:p>
        </p:txBody>
      </p:sp>
      <p:sp>
        <p:nvSpPr>
          <p:cNvPr id="1124" name="Shape 1124"/>
          <p:cNvSpPr/>
          <p:nvPr/>
        </p:nvSpPr>
        <p:spPr>
          <a:xfrm>
            <a:off x="2361875" y="4518700"/>
            <a:ext cx="598800" cy="623400"/>
          </a:xfrm>
          <a:prstGeom prst="ellipse">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5" name="Shape 1125"/>
          <p:cNvSpPr/>
          <p:nvPr/>
        </p:nvSpPr>
        <p:spPr>
          <a:xfrm>
            <a:off x="6440363" y="4518688"/>
            <a:ext cx="598800" cy="623400"/>
          </a:xfrm>
          <a:prstGeom prst="ellipse">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Shape 1131"/>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Other Issues not covered by an ADR</a:t>
            </a:r>
            <a:endParaRPr/>
          </a:p>
        </p:txBody>
      </p:sp>
      <p:sp>
        <p:nvSpPr>
          <p:cNvPr id="1132" name="Shape 113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66</a:t>
            </a:fld>
            <a:endParaRPr sz="1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Shape 1138"/>
          <p:cNvSpPr txBox="1">
            <a:spLocks noGrp="1"/>
          </p:cNvSpPr>
          <p:nvPr>
            <p:ph type="title"/>
          </p:nvPr>
        </p:nvSpPr>
        <p:spPr>
          <a:xfrm>
            <a:off x="457200" y="1177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50"/>
              <a:buFont typeface="Calibri"/>
              <a:buNone/>
            </a:pPr>
            <a:r>
              <a:rPr lang="en-US" sz="3060" b="0" i="0" u="none" strike="noStrike" cap="none">
                <a:solidFill>
                  <a:schemeClr val="lt1"/>
                </a:solidFill>
                <a:latin typeface="Calibri"/>
                <a:ea typeface="Calibri"/>
                <a:cs typeface="Calibri"/>
                <a:sym typeface="Calibri"/>
              </a:rPr>
              <a:t>Issue #</a:t>
            </a:r>
            <a:r>
              <a:rPr lang="en-US" sz="3060"/>
              <a:t>3</a:t>
            </a:r>
            <a:r>
              <a:rPr lang="en-US" sz="3060" b="0" i="0" u="none" strike="noStrike" cap="none">
                <a:solidFill>
                  <a:schemeClr val="lt1"/>
                </a:solidFill>
                <a:latin typeface="Calibri"/>
                <a:ea typeface="Calibri"/>
                <a:cs typeface="Calibri"/>
                <a:sym typeface="Calibri"/>
              </a:rPr>
              <a:t> – Missed/false clouds over </a:t>
            </a:r>
            <a:endParaRPr sz="306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850"/>
              <a:buFont typeface="Calibri"/>
              <a:buNone/>
            </a:pPr>
            <a:r>
              <a:rPr lang="en-US" sz="3060"/>
              <a:t>strong land/water temperature gradients</a:t>
            </a:r>
            <a:endParaRPr sz="3060" b="0" i="0" u="none" strike="noStrike" cap="none">
              <a:solidFill>
                <a:schemeClr val="lt1"/>
              </a:solidFill>
              <a:latin typeface="Calibri"/>
              <a:ea typeface="Calibri"/>
              <a:cs typeface="Calibri"/>
              <a:sym typeface="Calibri"/>
            </a:endParaRPr>
          </a:p>
        </p:txBody>
      </p:sp>
      <p:sp>
        <p:nvSpPr>
          <p:cNvPr id="1139" name="Shape 11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67</a:t>
            </a:fld>
            <a:endParaRPr sz="1400" b="0" i="0" u="none" strike="noStrike" cap="none">
              <a:solidFill>
                <a:schemeClr val="lt1"/>
              </a:solidFill>
              <a:latin typeface="Calibri"/>
              <a:ea typeface="Calibri"/>
              <a:cs typeface="Calibri"/>
              <a:sym typeface="Calibri"/>
            </a:endParaRPr>
          </a:p>
        </p:txBody>
      </p:sp>
      <p:pic>
        <p:nvPicPr>
          <p:cNvPr id="1140" name="Shape 1140"/>
          <p:cNvPicPr preferRelativeResize="0"/>
          <p:nvPr/>
        </p:nvPicPr>
        <p:blipFill rotWithShape="1">
          <a:blip r:embed="rId3">
            <a:alphaModFix/>
          </a:blip>
          <a:srcRect/>
          <a:stretch/>
        </p:blipFill>
        <p:spPr>
          <a:xfrm>
            <a:off x="2389470" y="3679287"/>
            <a:ext cx="4640409" cy="2919876"/>
          </a:xfrm>
          <a:prstGeom prst="rect">
            <a:avLst/>
          </a:prstGeom>
          <a:noFill/>
          <a:ln>
            <a:noFill/>
          </a:ln>
        </p:spPr>
      </p:pic>
      <p:sp>
        <p:nvSpPr>
          <p:cNvPr id="1141" name="Shape 1141"/>
          <p:cNvSpPr txBox="1"/>
          <p:nvPr/>
        </p:nvSpPr>
        <p:spPr>
          <a:xfrm>
            <a:off x="2812994" y="3414714"/>
            <a:ext cx="7446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BCM</a:t>
            </a:r>
            <a:endParaRPr sz="1050" b="0" i="0" u="none" strike="noStrike" cap="none">
              <a:solidFill>
                <a:schemeClr val="lt1"/>
              </a:solidFill>
              <a:latin typeface="Arial"/>
              <a:ea typeface="Arial"/>
              <a:cs typeface="Arial"/>
              <a:sym typeface="Arial"/>
            </a:endParaRPr>
          </a:p>
        </p:txBody>
      </p:sp>
      <p:sp>
        <p:nvSpPr>
          <p:cNvPr id="1142" name="Shape 1142"/>
          <p:cNvSpPr txBox="1"/>
          <p:nvPr/>
        </p:nvSpPr>
        <p:spPr>
          <a:xfrm>
            <a:off x="4253827" y="3414727"/>
            <a:ext cx="9117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Land/Water</a:t>
            </a:r>
            <a:endParaRPr sz="1050" b="0" i="0" u="none" strike="noStrike" cap="none">
              <a:solidFill>
                <a:schemeClr val="lt1"/>
              </a:solidFill>
              <a:latin typeface="Arial"/>
              <a:ea typeface="Arial"/>
              <a:cs typeface="Arial"/>
              <a:sym typeface="Arial"/>
            </a:endParaRPr>
          </a:p>
        </p:txBody>
      </p:sp>
      <p:sp>
        <p:nvSpPr>
          <p:cNvPr id="1143" name="Shape 1143"/>
          <p:cNvSpPr txBox="1"/>
          <p:nvPr/>
        </p:nvSpPr>
        <p:spPr>
          <a:xfrm>
            <a:off x="5861745" y="3414727"/>
            <a:ext cx="9117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Coast</a:t>
            </a:r>
            <a:endParaRPr sz="1050" b="0" i="0" u="none" strike="noStrike" cap="none">
              <a:solidFill>
                <a:schemeClr val="lt1"/>
              </a:solidFill>
              <a:latin typeface="Arial"/>
              <a:ea typeface="Arial"/>
              <a:cs typeface="Arial"/>
              <a:sym typeface="Arial"/>
            </a:endParaRPr>
          </a:p>
        </p:txBody>
      </p:sp>
      <p:sp>
        <p:nvSpPr>
          <p:cNvPr id="1144" name="Shape 1144"/>
          <p:cNvSpPr txBox="1"/>
          <p:nvPr/>
        </p:nvSpPr>
        <p:spPr>
          <a:xfrm>
            <a:off x="2812994" y="6599185"/>
            <a:ext cx="7446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Snow</a:t>
            </a:r>
            <a:endParaRPr sz="1050" b="0" i="0" u="none" strike="noStrike" cap="none">
              <a:solidFill>
                <a:schemeClr val="lt1"/>
              </a:solidFill>
              <a:latin typeface="Arial"/>
              <a:ea typeface="Arial"/>
              <a:cs typeface="Arial"/>
              <a:sym typeface="Arial"/>
            </a:endParaRPr>
          </a:p>
        </p:txBody>
      </p:sp>
      <p:sp>
        <p:nvSpPr>
          <p:cNvPr id="1145" name="Shape 1145"/>
          <p:cNvSpPr txBox="1"/>
          <p:nvPr/>
        </p:nvSpPr>
        <p:spPr>
          <a:xfrm>
            <a:off x="5711033" y="6609935"/>
            <a:ext cx="9117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PFMFT</a:t>
            </a:r>
            <a:endParaRPr sz="1050" b="0" i="0" u="none" strike="noStrike" cap="none">
              <a:solidFill>
                <a:schemeClr val="lt1"/>
              </a:solidFill>
              <a:latin typeface="Arial"/>
              <a:ea typeface="Arial"/>
              <a:cs typeface="Arial"/>
              <a:sym typeface="Arial"/>
            </a:endParaRPr>
          </a:p>
        </p:txBody>
      </p:sp>
      <p:sp>
        <p:nvSpPr>
          <p:cNvPr id="1146" name="Shape 1146"/>
          <p:cNvSpPr txBox="1"/>
          <p:nvPr/>
        </p:nvSpPr>
        <p:spPr>
          <a:xfrm>
            <a:off x="4253827" y="6599185"/>
            <a:ext cx="9117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ETROP</a:t>
            </a:r>
            <a:endParaRPr sz="1050" b="0" i="0" u="none" strike="noStrike" cap="none">
              <a:solidFill>
                <a:schemeClr val="lt1"/>
              </a:solidFill>
              <a:latin typeface="Arial"/>
              <a:ea typeface="Arial"/>
              <a:cs typeface="Arial"/>
              <a:sym typeface="Arial"/>
            </a:endParaRPr>
          </a:p>
        </p:txBody>
      </p:sp>
      <p:sp>
        <p:nvSpPr>
          <p:cNvPr id="1147" name="Shape 1147"/>
          <p:cNvSpPr txBox="1">
            <a:spLocks noGrp="1"/>
          </p:cNvSpPr>
          <p:nvPr>
            <p:ph type="body" idx="1"/>
          </p:nvPr>
        </p:nvSpPr>
        <p:spPr>
          <a:xfrm>
            <a:off x="457200" y="1518751"/>
            <a:ext cx="8229600" cy="1885200"/>
          </a:xfrm>
          <a:prstGeom prst="rect">
            <a:avLst/>
          </a:prstGeom>
          <a:noFill/>
          <a:ln>
            <a:noFill/>
          </a:ln>
        </p:spPr>
        <p:txBody>
          <a:bodyPr spcFirstLastPara="1" wrap="square" lIns="91425" tIns="45700" rIns="91425" bIns="45700" anchor="t" anchorCtr="0">
            <a:noAutofit/>
          </a:bodyPr>
          <a:lstStyle/>
          <a:p>
            <a:pPr marL="233362" marR="0" lvl="0" indent="-180022" algn="l" rtl="0">
              <a:lnSpc>
                <a:spcPct val="90000"/>
              </a:lnSpc>
              <a:spcBef>
                <a:spcPts val="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It was found that along the coastal boundaries of relatively warm water and very cold land, that false cloud was being detected. These issues were initially being masked by the RFMFT issue which was resolved.</a:t>
            </a:r>
            <a:endParaRPr sz="14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200"/>
              <a:buFont typeface="Arial"/>
              <a:buNone/>
            </a:pPr>
            <a:endParaRPr sz="1400" b="0" i="0" u="none" strike="noStrike" cap="none">
              <a:solidFill>
                <a:schemeClr val="lt1"/>
              </a:solidFill>
              <a:latin typeface="Calibri"/>
              <a:ea typeface="Calibri"/>
              <a:cs typeface="Calibri"/>
              <a:sym typeface="Calibri"/>
            </a:endParaRPr>
          </a:p>
          <a:p>
            <a:pPr marL="233362" marR="0" lvl="0" indent="-180022" algn="l" rtl="0">
              <a:lnSpc>
                <a:spcPct val="90000"/>
              </a:lnSpc>
              <a:spcBef>
                <a:spcPts val="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Initial findings suggest that it is the PFMFT and ETROP test causing false clouds along the coasts</a:t>
            </a:r>
            <a:endParaRPr sz="14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200"/>
              <a:buFont typeface="Arial"/>
              <a:buNone/>
            </a:pPr>
            <a:endParaRPr sz="1400" b="0" i="0" u="none" strike="noStrike" cap="none">
              <a:solidFill>
                <a:schemeClr val="lt1"/>
              </a:solidFill>
              <a:latin typeface="Calibri"/>
              <a:ea typeface="Calibri"/>
              <a:cs typeface="Calibri"/>
              <a:sym typeface="Calibri"/>
            </a:endParaRPr>
          </a:p>
          <a:p>
            <a:pPr marL="233362" marR="0" lvl="0" indent="-180022" algn="l" rtl="0">
              <a:lnSpc>
                <a:spcPct val="90000"/>
              </a:lnSpc>
              <a:spcBef>
                <a:spcPts val="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The AWG will investigate and determine a solution.</a:t>
            </a:r>
            <a:endParaRPr sz="1400"/>
          </a:p>
          <a:p>
            <a:pPr marL="233362" marR="0" lvl="0" indent="-91122" algn="l" rtl="0">
              <a:lnSpc>
                <a:spcPct val="90000"/>
              </a:lnSpc>
              <a:spcBef>
                <a:spcPts val="0"/>
              </a:spcBef>
              <a:spcAft>
                <a:spcPts val="0"/>
              </a:spcAft>
              <a:buClr>
                <a:schemeClr val="lt1"/>
              </a:buClr>
              <a:buSzPts val="2220"/>
              <a:buFont typeface="Arial"/>
              <a:buNone/>
            </a:pPr>
            <a:endParaRPr sz="1400" b="0" i="0" u="none" strike="noStrike" cap="none">
              <a:solidFill>
                <a:schemeClr val="lt1"/>
              </a:solidFill>
              <a:latin typeface="Calibri"/>
              <a:ea typeface="Calibri"/>
              <a:cs typeface="Calibri"/>
              <a:sym typeface="Calibri"/>
            </a:endParaRPr>
          </a:p>
          <a:p>
            <a:pPr marL="233362" marR="0" lvl="0" indent="-180022" algn="l" rtl="0">
              <a:lnSpc>
                <a:spcPct val="90000"/>
              </a:lnSpc>
              <a:spcBef>
                <a:spcPts val="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Example case shown on next slide from 3 Jan 2018 at 0000Z, zoomed in over New York and New Jersey</a:t>
            </a:r>
            <a:endParaRPr sz="1400" b="0" i="0" u="none" strike="noStrike" cap="none">
              <a:solidFill>
                <a:schemeClr val="lt1"/>
              </a:solidFill>
              <a:latin typeface="Calibri"/>
              <a:ea typeface="Calibri"/>
              <a:cs typeface="Calibri"/>
              <a:sym typeface="Calibri"/>
            </a:endParaRPr>
          </a:p>
        </p:txBody>
      </p:sp>
      <p:sp>
        <p:nvSpPr>
          <p:cNvPr id="1148" name="Shape 1148"/>
          <p:cNvSpPr txBox="1"/>
          <p:nvPr/>
        </p:nvSpPr>
        <p:spPr>
          <a:xfrm>
            <a:off x="5564481" y="6013763"/>
            <a:ext cx="12048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rgbClr val="FFFF00"/>
                </a:solidFill>
                <a:latin typeface="Arial"/>
                <a:ea typeface="Arial"/>
                <a:cs typeface="Arial"/>
                <a:sym typeface="Arial"/>
              </a:rPr>
              <a:t>Coastal artifacts due to PFMFT</a:t>
            </a:r>
            <a:endParaRPr sz="1050" b="0" i="0" u="none" strike="noStrike" cap="none">
              <a:solidFill>
                <a:srgbClr val="FFFF00"/>
              </a:solidFill>
              <a:latin typeface="Arial"/>
              <a:ea typeface="Arial"/>
              <a:cs typeface="Arial"/>
              <a:sym typeface="Arial"/>
            </a:endParaRPr>
          </a:p>
        </p:txBody>
      </p:sp>
      <p:sp>
        <p:nvSpPr>
          <p:cNvPr id="1149" name="Shape 1149"/>
          <p:cNvSpPr txBox="1"/>
          <p:nvPr/>
        </p:nvSpPr>
        <p:spPr>
          <a:xfrm>
            <a:off x="3893408" y="5068595"/>
            <a:ext cx="1204800" cy="5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0" u="none" strike="noStrike" cap="none">
                <a:solidFill>
                  <a:schemeClr val="lt1"/>
                </a:solidFill>
                <a:latin typeface="Arial"/>
                <a:ea typeface="Arial"/>
                <a:cs typeface="Arial"/>
                <a:sym typeface="Arial"/>
              </a:rPr>
              <a:t>False cloud on Delaware River due to ETROP</a:t>
            </a: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Shape 1155"/>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solidFill>
                  <a:srgbClr val="FF9900"/>
                </a:solidFill>
              </a:rPr>
              <a:t>Missing Warm Cloud at Night</a:t>
            </a:r>
            <a:endParaRPr>
              <a:solidFill>
                <a:srgbClr val="FF9900"/>
              </a:solidFill>
            </a:endParaRPr>
          </a:p>
        </p:txBody>
      </p:sp>
      <p:sp>
        <p:nvSpPr>
          <p:cNvPr id="1156" name="Shape 1156"/>
          <p:cNvSpPr txBox="1">
            <a:spLocks noGrp="1"/>
          </p:cNvSpPr>
          <p:nvPr>
            <p:ph type="body" idx="1"/>
          </p:nvPr>
        </p:nvSpPr>
        <p:spPr>
          <a:xfrm>
            <a:off x="457200" y="1465250"/>
            <a:ext cx="2535000" cy="4526100"/>
          </a:xfrm>
          <a:prstGeom prst="rect">
            <a:avLst/>
          </a:prstGeom>
        </p:spPr>
        <p:txBody>
          <a:bodyPr spcFirstLastPara="1" wrap="square" lIns="91425" tIns="91425" rIns="91425" bIns="91425" anchor="t" anchorCtr="0">
            <a:noAutofit/>
          </a:bodyPr>
          <a:lstStyle/>
          <a:p>
            <a:pPr marL="457200" lvl="0" indent="-342900" rtl="0">
              <a:spcBef>
                <a:spcPts val="640"/>
              </a:spcBef>
              <a:spcAft>
                <a:spcPts val="0"/>
              </a:spcAft>
              <a:buSzPts val="1800"/>
              <a:buChar char="•"/>
            </a:pPr>
            <a:r>
              <a:rPr lang="en-US" sz="1800"/>
              <a:t>Current mask can miss the detection of very warm low cloud at night.</a:t>
            </a:r>
            <a:endParaRPr sz="1800"/>
          </a:p>
          <a:p>
            <a:pPr marL="457200" lvl="0" indent="-342900" rtl="0">
              <a:spcBef>
                <a:spcPts val="0"/>
              </a:spcBef>
              <a:spcAft>
                <a:spcPts val="0"/>
              </a:spcAft>
              <a:buSzPts val="1800"/>
              <a:buChar char="•"/>
            </a:pPr>
            <a:r>
              <a:rPr lang="en-US" sz="1800"/>
              <a:t>Cloud mask uses a 3.75 - 11 micron test that also involves clear-sky radiative transfer.</a:t>
            </a:r>
            <a:endParaRPr sz="1800"/>
          </a:p>
          <a:p>
            <a:pPr marL="457200" lvl="0" indent="-342900" rtl="0">
              <a:spcBef>
                <a:spcPts val="0"/>
              </a:spcBef>
              <a:spcAft>
                <a:spcPts val="0"/>
              </a:spcAft>
              <a:buSzPts val="1800"/>
              <a:buChar char="•"/>
            </a:pPr>
            <a:r>
              <a:rPr lang="en-US" sz="1800"/>
              <a:t>This is likely our largest missed-cloud issue.</a:t>
            </a:r>
            <a:endParaRPr sz="1800"/>
          </a:p>
          <a:p>
            <a:pPr marL="457200" lvl="0" indent="-342900" rtl="0">
              <a:spcBef>
                <a:spcPts val="0"/>
              </a:spcBef>
              <a:spcAft>
                <a:spcPts val="0"/>
              </a:spcAft>
              <a:buSzPts val="1800"/>
              <a:buChar char="•"/>
            </a:pPr>
            <a:r>
              <a:rPr lang="en-US" sz="1800"/>
              <a:t>We will try and optimize this test further.</a:t>
            </a:r>
            <a:endParaRPr sz="1800"/>
          </a:p>
        </p:txBody>
      </p:sp>
      <p:sp>
        <p:nvSpPr>
          <p:cNvPr id="1157" name="Shape 115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sz="1400"/>
              <a:t>68</a:t>
            </a:fld>
            <a:endParaRPr sz="1400"/>
          </a:p>
        </p:txBody>
      </p:sp>
      <p:pic>
        <p:nvPicPr>
          <p:cNvPr id="1158" name="Shape 1158"/>
          <p:cNvPicPr preferRelativeResize="0"/>
          <p:nvPr/>
        </p:nvPicPr>
        <p:blipFill>
          <a:blip r:embed="rId3">
            <a:alphaModFix/>
          </a:blip>
          <a:stretch>
            <a:fillRect/>
          </a:stretch>
        </p:blipFill>
        <p:spPr>
          <a:xfrm>
            <a:off x="3508525" y="1096962"/>
            <a:ext cx="4954588" cy="495458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000">
                <a:solidFill>
                  <a:srgbClr val="FF9900"/>
                </a:solidFill>
              </a:rPr>
              <a:t>False Cloud from RFMFT over </a:t>
            </a:r>
            <a:endParaRPr sz="3000">
              <a:solidFill>
                <a:srgbClr val="FF9900"/>
              </a:solidFill>
            </a:endParaRPr>
          </a:p>
          <a:p>
            <a:pPr marL="0" lvl="0" indent="0">
              <a:spcBef>
                <a:spcPts val="0"/>
              </a:spcBef>
              <a:spcAft>
                <a:spcPts val="0"/>
              </a:spcAft>
              <a:buNone/>
            </a:pPr>
            <a:r>
              <a:rPr lang="en-US" sz="3000">
                <a:solidFill>
                  <a:srgbClr val="FF9900"/>
                </a:solidFill>
              </a:rPr>
              <a:t>SST Fronts</a:t>
            </a:r>
            <a:endParaRPr sz="3000">
              <a:solidFill>
                <a:srgbClr val="FF9900"/>
              </a:solidFill>
            </a:endParaRPr>
          </a:p>
        </p:txBody>
      </p:sp>
      <p:sp>
        <p:nvSpPr>
          <p:cNvPr id="1165" name="Shape 116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69</a:t>
            </a:fld>
            <a:endParaRPr sz="1400"/>
          </a:p>
        </p:txBody>
      </p:sp>
      <p:pic>
        <p:nvPicPr>
          <p:cNvPr id="1166" name="Shape 1166"/>
          <p:cNvPicPr preferRelativeResize="0"/>
          <p:nvPr/>
        </p:nvPicPr>
        <p:blipFill>
          <a:blip r:embed="rId3">
            <a:alphaModFix/>
          </a:blip>
          <a:stretch>
            <a:fillRect/>
          </a:stretch>
        </p:blipFill>
        <p:spPr>
          <a:xfrm>
            <a:off x="4034250" y="1673380"/>
            <a:ext cx="4329976" cy="4335371"/>
          </a:xfrm>
          <a:prstGeom prst="rect">
            <a:avLst/>
          </a:prstGeom>
          <a:noFill/>
          <a:ln>
            <a:noFill/>
          </a:ln>
        </p:spPr>
      </p:pic>
      <p:sp>
        <p:nvSpPr>
          <p:cNvPr id="1167" name="Shape 1167"/>
          <p:cNvSpPr txBox="1"/>
          <p:nvPr/>
        </p:nvSpPr>
        <p:spPr>
          <a:xfrm>
            <a:off x="4691450" y="1172325"/>
            <a:ext cx="3129000" cy="40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9900"/>
                </a:solidFill>
              </a:rPr>
              <a:t>January 22, 2018 18:15 UTC</a:t>
            </a:r>
            <a:endParaRPr sz="1800">
              <a:solidFill>
                <a:srgbClr val="FF9900"/>
              </a:solidFill>
            </a:endParaRPr>
          </a:p>
        </p:txBody>
      </p:sp>
      <p:cxnSp>
        <p:nvCxnSpPr>
          <p:cNvPr id="1168" name="Shape 1168"/>
          <p:cNvCxnSpPr/>
          <p:nvPr/>
        </p:nvCxnSpPr>
        <p:spPr>
          <a:xfrm rot="10800000">
            <a:off x="5731275" y="5043875"/>
            <a:ext cx="849600" cy="1324200"/>
          </a:xfrm>
          <a:prstGeom prst="straightConnector1">
            <a:avLst/>
          </a:prstGeom>
          <a:noFill/>
          <a:ln w="28575" cap="flat" cmpd="sng">
            <a:solidFill>
              <a:srgbClr val="FF9900"/>
            </a:solidFill>
            <a:prstDash val="solid"/>
            <a:round/>
            <a:headEnd type="none" w="lg" len="lg"/>
            <a:tailEnd type="triangle" w="lg" len="lg"/>
          </a:ln>
        </p:spPr>
      </p:cxnSp>
      <p:sp>
        <p:nvSpPr>
          <p:cNvPr id="1169" name="Shape 1169"/>
          <p:cNvSpPr txBox="1"/>
          <p:nvPr/>
        </p:nvSpPr>
        <p:spPr>
          <a:xfrm>
            <a:off x="6544725" y="6183850"/>
            <a:ext cx="1590900" cy="40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FF9900"/>
                </a:solidFill>
              </a:rPr>
              <a:t>False Cloud</a:t>
            </a:r>
            <a:endParaRPr sz="1800">
              <a:solidFill>
                <a:srgbClr val="FF9900"/>
              </a:solidFill>
            </a:endParaRPr>
          </a:p>
        </p:txBody>
      </p:sp>
      <p:sp>
        <p:nvSpPr>
          <p:cNvPr id="1170" name="Shape 1170"/>
          <p:cNvSpPr txBox="1"/>
          <p:nvPr/>
        </p:nvSpPr>
        <p:spPr>
          <a:xfrm>
            <a:off x="324750" y="1645500"/>
            <a:ext cx="3404700" cy="44103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Clr>
                <a:srgbClr val="FFFFFF"/>
              </a:buClr>
              <a:buSzPts val="2400"/>
              <a:buChar char="●"/>
            </a:pPr>
            <a:r>
              <a:rPr lang="en-US" sz="2400">
                <a:solidFill>
                  <a:srgbClr val="FFFFFF"/>
                </a:solidFill>
              </a:rPr>
              <a:t>Here is an example of a false cloud from the RFMFT.</a:t>
            </a:r>
            <a:endParaRPr sz="2400">
              <a:solidFill>
                <a:srgbClr val="FFFFFF"/>
              </a:solidFill>
            </a:endParaRPr>
          </a:p>
          <a:p>
            <a:pPr marL="0" lvl="0" indent="0" rtl="0">
              <a:spcBef>
                <a:spcPts val="0"/>
              </a:spcBef>
              <a:spcAft>
                <a:spcPts val="0"/>
              </a:spcAft>
              <a:buNone/>
            </a:pPr>
            <a:endParaRPr sz="2400">
              <a:solidFill>
                <a:srgbClr val="FFFFFF"/>
              </a:solidFill>
            </a:endParaRPr>
          </a:p>
          <a:p>
            <a:pPr marL="457200" lvl="0" indent="-381000" rtl="0">
              <a:spcBef>
                <a:spcPts val="0"/>
              </a:spcBef>
              <a:spcAft>
                <a:spcPts val="0"/>
              </a:spcAft>
              <a:buClr>
                <a:srgbClr val="FFFFFF"/>
              </a:buClr>
              <a:buSzPts val="2400"/>
              <a:buChar char="●"/>
            </a:pPr>
            <a:r>
              <a:rPr lang="en-US" sz="2400">
                <a:solidFill>
                  <a:srgbClr val="FFFFFF"/>
                </a:solidFill>
              </a:rPr>
              <a:t>RFMFT looks at split window differences over a small region.</a:t>
            </a:r>
            <a:endParaRPr sz="2400">
              <a:solidFill>
                <a:srgbClr val="FFFFFF"/>
              </a:solidFill>
            </a:endParaRPr>
          </a:p>
          <a:p>
            <a:pPr marL="0" lvl="0" indent="0" rtl="0">
              <a:spcBef>
                <a:spcPts val="0"/>
              </a:spcBef>
              <a:spcAft>
                <a:spcPts val="0"/>
              </a:spcAft>
              <a:buNone/>
            </a:pPr>
            <a:endParaRPr sz="2400">
              <a:solidFill>
                <a:srgbClr val="FFFFFF"/>
              </a:solidFill>
            </a:endParaRPr>
          </a:p>
          <a:p>
            <a:pPr marL="457200" lvl="0" indent="-381000">
              <a:spcBef>
                <a:spcPts val="0"/>
              </a:spcBef>
              <a:spcAft>
                <a:spcPts val="0"/>
              </a:spcAft>
              <a:buClr>
                <a:srgbClr val="FFFFFF"/>
              </a:buClr>
              <a:buSzPts val="2400"/>
              <a:buChar char="●"/>
            </a:pPr>
            <a:r>
              <a:rPr lang="en-US" sz="2400">
                <a:solidFill>
                  <a:srgbClr val="FFFFFF"/>
                </a:solidFill>
              </a:rPr>
              <a:t>It is being fooled by SST gradients.</a:t>
            </a:r>
            <a:endParaRPr sz="2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aphicFrame>
        <p:nvGraphicFramePr>
          <p:cNvPr id="449" name="Shape 449"/>
          <p:cNvGraphicFramePr/>
          <p:nvPr/>
        </p:nvGraphicFramePr>
        <p:xfrm>
          <a:off x="132523" y="1170303"/>
          <a:ext cx="8865725" cy="5034360"/>
        </p:xfrm>
        <a:graphic>
          <a:graphicData uri="http://schemas.openxmlformats.org/drawingml/2006/table">
            <a:tbl>
              <a:tblPr firstRow="1" bandRow="1">
                <a:noFill/>
                <a:tableStyleId>{D7EF39A4-3B55-471D-9E2F-5EDBCC4E9E3D}</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Risk Name</a:t>
                      </a:r>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Description</a:t>
                      </a:r>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Impact</a:t>
                      </a:r>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Mitigation and Schedule</a:t>
                      </a:r>
                      <a:endParaRPr/>
                    </a:p>
                  </a:txBody>
                  <a:tcPr marL="91450" marR="91450" marT="45725" marB="45725">
                    <a:lnB w="12700" cap="flat" cmpd="sng">
                      <a:solidFill>
                        <a:schemeClr val="dk1"/>
                      </a:solidFill>
                      <a:prstDash val="solid"/>
                      <a:round/>
                      <a:headEnd type="none" w="med" len="med"/>
                      <a:tailEnd type="none" w="med" len="med"/>
                    </a:lnB>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Ancillary data shift</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Surface albedo data not being mapped correctly. This causes overclouding in  the daytime tests, particularly </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Major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ADR-237 was implemented on 17 April, 2017. Fix verified on DE output. Initial analysis of OE data shows fix has been implemented correctly.</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Terminator stability test not being run</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Terminator stability test currently not being run due to data not being available on data fabric</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Minor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ADR-303 is currently schedule for integration on (5/5). Fix verified on DE output and AWG will verify fix when it is available on the OE.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Threshold updates</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Thresholds will need to be trained and updated</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Minor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Cloud Team currently is working to tune the thresholds  to improve performance of the BCM</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No continuous Mode 4 data available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No continuous M4 data available for testing. </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Minor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Mode 4 test is currently planned for 21-24 April. AWG will verify fix during this time.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Large Reflectances </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CWG has noted  a 4% increase in reflectances  on the visible channels  post k-coefficient fix</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Unknown</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CWG is evaluating the increase in reflectance and working with PRO for resolution (ADR 301). AWG will evaluate any impact on BCM product one fix is available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Incorrect CRTM coefficients</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The incorrect CRTM coefficients are being used in the GS. This has minor impacts on the thermal tests in the BCM</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Minor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(ADR 192) is scheduled to fix this issue and is scheduled for implementation on (5/5). AWG will validate change in DE as well as fix when it is available on the OE.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Wrong Seebor emissivity and albedo data being used</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Currently the GS is using the June Seebor and MODIS white sky albedo. While the impact on the BCM is minor, it is still an issue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t>Minor</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u="none" strike="noStrike" cap="none"/>
                        <a:t>WR 1828 is scheduled to fix this issue and is scheduled for implementation on June 2017. AWG will verify fix when it is available on the OE.</a:t>
                      </a:r>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450" name="Shape 450"/>
          <p:cNvSpPr txBox="1">
            <a:spLocks noGrp="1"/>
          </p:cNvSpPr>
          <p:nvPr>
            <p:ph type="title"/>
          </p:nvPr>
        </p:nvSpPr>
        <p:spPr>
          <a:xfrm>
            <a:off x="457200" y="-460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Arial"/>
              <a:buNone/>
            </a:pPr>
            <a:r>
              <a:rPr lang="en-US"/>
              <a:t>Path to Reaching</a:t>
            </a:r>
            <a:r>
              <a:rPr lang="en-US" sz="3600" b="0" i="0" u="none" strike="noStrike" cap="none">
                <a:solidFill>
                  <a:schemeClr val="lt1"/>
                </a:solidFill>
                <a:latin typeface="Arial"/>
                <a:ea typeface="Arial"/>
                <a:cs typeface="Arial"/>
                <a:sym typeface="Arial"/>
              </a:rPr>
              <a:t> Provisional</a:t>
            </a:r>
            <a:endParaRPr/>
          </a:p>
        </p:txBody>
      </p:sp>
      <p:sp>
        <p:nvSpPr>
          <p:cNvPr id="451" name="Shape 4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Arial"/>
              <a:buNone/>
            </a:pPr>
            <a:fld id="{00000000-1234-1234-1234-123412341234}" type="slidenum">
              <a:rPr lang="en-US" sz="1200" b="0" i="0" u="none" strike="noStrike" cap="none">
                <a:solidFill>
                  <a:schemeClr val="lt1"/>
                </a:solidFill>
                <a:latin typeface="Arial"/>
                <a:ea typeface="Arial"/>
                <a:cs typeface="Arial"/>
                <a:sym typeface="Arial"/>
              </a:rPr>
              <a:t>7</a:t>
            </a:fld>
            <a:endParaRPr sz="1200" b="0" i="0" u="none" strike="noStrike" cap="none">
              <a:solidFill>
                <a:schemeClr val="lt1"/>
              </a:solidFill>
              <a:latin typeface="Arial"/>
              <a:ea typeface="Arial"/>
              <a:cs typeface="Arial"/>
              <a:sym typeface="Arial"/>
            </a:endParaRPr>
          </a:p>
        </p:txBody>
      </p:sp>
      <p:sp>
        <p:nvSpPr>
          <p:cNvPr id="452" name="Shape 452"/>
          <p:cNvSpPr txBox="1"/>
          <p:nvPr/>
        </p:nvSpPr>
        <p:spPr>
          <a:xfrm rot="-2088981">
            <a:off x="4713603" y="3351666"/>
            <a:ext cx="753484" cy="2728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Fixed</a:t>
            </a:r>
            <a:endParaRPr sz="1600" b="0" i="0" u="none" strike="noStrike" cap="none">
              <a:solidFill>
                <a:schemeClr val="lt1"/>
              </a:solidFill>
              <a:latin typeface="Arial"/>
              <a:ea typeface="Arial"/>
              <a:cs typeface="Arial"/>
              <a:sym typeface="Arial"/>
            </a:endParaRPr>
          </a:p>
        </p:txBody>
      </p:sp>
      <p:sp>
        <p:nvSpPr>
          <p:cNvPr id="453" name="Shape 453"/>
          <p:cNvSpPr txBox="1"/>
          <p:nvPr/>
        </p:nvSpPr>
        <p:spPr>
          <a:xfrm rot="-2088981">
            <a:off x="4713602" y="1702053"/>
            <a:ext cx="753484" cy="2728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Fixed</a:t>
            </a:r>
            <a:endParaRPr sz="1600" b="0" i="0" u="none" strike="noStrike" cap="none">
              <a:solidFill>
                <a:schemeClr val="lt1"/>
              </a:solidFill>
              <a:latin typeface="Arial"/>
              <a:ea typeface="Arial"/>
              <a:cs typeface="Arial"/>
              <a:sym typeface="Arial"/>
            </a:endParaRPr>
          </a:p>
        </p:txBody>
      </p:sp>
      <p:sp>
        <p:nvSpPr>
          <p:cNvPr id="454" name="Shape 454"/>
          <p:cNvSpPr txBox="1"/>
          <p:nvPr/>
        </p:nvSpPr>
        <p:spPr>
          <a:xfrm rot="-2088981">
            <a:off x="4713601" y="2347279"/>
            <a:ext cx="753484" cy="2728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Fixed</a:t>
            </a:r>
            <a:endParaRPr sz="1600" b="0" i="0" u="none" strike="noStrike" cap="none">
              <a:solidFill>
                <a:schemeClr val="lt1"/>
              </a:solidFill>
              <a:latin typeface="Arial"/>
              <a:ea typeface="Arial"/>
              <a:cs typeface="Arial"/>
              <a:sym typeface="Arial"/>
            </a:endParaRPr>
          </a:p>
        </p:txBody>
      </p:sp>
      <p:sp>
        <p:nvSpPr>
          <p:cNvPr id="455" name="Shape 455"/>
          <p:cNvSpPr txBox="1"/>
          <p:nvPr/>
        </p:nvSpPr>
        <p:spPr>
          <a:xfrm rot="-2088981">
            <a:off x="4771408" y="4817209"/>
            <a:ext cx="753484" cy="2728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Fixed</a:t>
            </a:r>
            <a:endParaRPr sz="1600" b="0" i="0" u="none" strike="noStrike" cap="none">
              <a:solidFill>
                <a:schemeClr val="lt1"/>
              </a:solidFill>
              <a:latin typeface="Arial"/>
              <a:ea typeface="Arial"/>
              <a:cs typeface="Arial"/>
              <a:sym typeface="Arial"/>
            </a:endParaRPr>
          </a:p>
        </p:txBody>
      </p:sp>
      <p:sp>
        <p:nvSpPr>
          <p:cNvPr id="456" name="Shape 456"/>
          <p:cNvSpPr txBox="1"/>
          <p:nvPr/>
        </p:nvSpPr>
        <p:spPr>
          <a:xfrm rot="-2088981">
            <a:off x="4713599" y="5634554"/>
            <a:ext cx="753484" cy="2728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Fixed</a:t>
            </a:r>
            <a:endParaRPr sz="1600" b="0" i="0" u="none" strike="noStrike" cap="none">
              <a:solidFill>
                <a:schemeClr val="lt1"/>
              </a:solidFill>
              <a:latin typeface="Arial"/>
              <a:ea typeface="Arial"/>
              <a:cs typeface="Arial"/>
              <a:sym typeface="Arial"/>
            </a:endParaRPr>
          </a:p>
        </p:txBody>
      </p:sp>
      <p:sp>
        <p:nvSpPr>
          <p:cNvPr id="457" name="Shape 457"/>
          <p:cNvSpPr txBox="1"/>
          <p:nvPr/>
        </p:nvSpPr>
        <p:spPr>
          <a:xfrm rot="-2088768">
            <a:off x="4508156" y="2871129"/>
            <a:ext cx="1155024" cy="27288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
              <a:buFont typeface="Arial"/>
              <a:buNone/>
            </a:pPr>
            <a:r>
              <a:rPr lang="en-US" b="0" i="0" u="none" strike="noStrike" cap="none">
                <a:solidFill>
                  <a:schemeClr val="dk1"/>
                </a:solidFill>
                <a:latin typeface="Arial"/>
                <a:ea typeface="Arial"/>
                <a:cs typeface="Arial"/>
                <a:sym typeface="Arial"/>
              </a:rPr>
              <a:t>In progress</a:t>
            </a:r>
            <a:endParaRPr b="0" i="0" u="none" strike="noStrike" cap="none">
              <a:solidFill>
                <a:schemeClr val="dk1"/>
              </a:solidFill>
              <a:latin typeface="Arial"/>
              <a:ea typeface="Arial"/>
              <a:cs typeface="Arial"/>
              <a:sym typeface="Arial"/>
            </a:endParaRPr>
          </a:p>
        </p:txBody>
      </p:sp>
      <p:sp>
        <p:nvSpPr>
          <p:cNvPr id="458" name="Shape 458"/>
          <p:cNvSpPr txBox="1"/>
          <p:nvPr/>
        </p:nvSpPr>
        <p:spPr>
          <a:xfrm rot="-2088768">
            <a:off x="4508157" y="4008037"/>
            <a:ext cx="1155024" cy="27288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
              <a:buFont typeface="Arial"/>
              <a:buNone/>
            </a:pPr>
            <a:r>
              <a:rPr lang="en-US" b="0" i="0" u="none" strike="noStrike" cap="none">
                <a:solidFill>
                  <a:schemeClr val="dk1"/>
                </a:solidFill>
                <a:latin typeface="Arial"/>
                <a:ea typeface="Arial"/>
                <a:cs typeface="Arial"/>
                <a:sym typeface="Arial"/>
              </a:rPr>
              <a:t>In progress</a:t>
            </a:r>
            <a:endParaRPr b="0" i="0" u="none" strike="noStrike" cap="non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Shape 1176"/>
          <p:cNvSpPr txBox="1">
            <a:spLocks noGrp="1"/>
          </p:cNvSpPr>
          <p:nvPr>
            <p:ph type="title"/>
          </p:nvPr>
        </p:nvSpPr>
        <p:spPr>
          <a:xfrm>
            <a:off x="457200" y="67180"/>
            <a:ext cx="8229600" cy="628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9900"/>
                </a:solidFill>
              </a:rPr>
              <a:t>Terminator Performance</a:t>
            </a:r>
            <a:endParaRPr>
              <a:solidFill>
                <a:srgbClr val="FF9900"/>
              </a:solidFill>
            </a:endParaRPr>
          </a:p>
        </p:txBody>
      </p:sp>
      <p:sp>
        <p:nvSpPr>
          <p:cNvPr id="1177" name="Shape 117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70</a:t>
            </a:fld>
            <a:endParaRPr sz="1400"/>
          </a:p>
        </p:txBody>
      </p:sp>
      <p:pic>
        <p:nvPicPr>
          <p:cNvPr id="1178" name="Shape 1178"/>
          <p:cNvPicPr preferRelativeResize="0"/>
          <p:nvPr/>
        </p:nvPicPr>
        <p:blipFill>
          <a:blip r:embed="rId3">
            <a:alphaModFix/>
          </a:blip>
          <a:stretch>
            <a:fillRect/>
          </a:stretch>
        </p:blipFill>
        <p:spPr>
          <a:xfrm>
            <a:off x="2398850" y="1346825"/>
            <a:ext cx="6679374" cy="5009525"/>
          </a:xfrm>
          <a:prstGeom prst="rect">
            <a:avLst/>
          </a:prstGeom>
          <a:noFill/>
          <a:ln>
            <a:noFill/>
          </a:ln>
        </p:spPr>
      </p:pic>
      <p:sp>
        <p:nvSpPr>
          <p:cNvPr id="1179" name="Shape 1179"/>
          <p:cNvSpPr txBox="1"/>
          <p:nvPr/>
        </p:nvSpPr>
        <p:spPr>
          <a:xfrm>
            <a:off x="63950" y="1749475"/>
            <a:ext cx="2334900" cy="50439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rgbClr val="FFFFFF"/>
              </a:buClr>
              <a:buSzPts val="1400"/>
              <a:buChar char="●"/>
            </a:pPr>
            <a:r>
              <a:rPr lang="en-US">
                <a:solidFill>
                  <a:srgbClr val="FFFFFF"/>
                </a:solidFill>
              </a:rPr>
              <a:t>We see terminator effects because day/time tests come on and off.</a:t>
            </a:r>
            <a:endParaRPr>
              <a:solidFill>
                <a:srgbClr val="FFFFFF"/>
              </a:solidFill>
            </a:endParaRPr>
          </a:p>
          <a:p>
            <a:pPr marL="0" lvl="0" indent="0" rtl="0">
              <a:spcBef>
                <a:spcPts val="0"/>
              </a:spcBef>
              <a:spcAft>
                <a:spcPts val="0"/>
              </a:spcAft>
              <a:buNone/>
            </a:pPr>
            <a:endParaRPr>
              <a:solidFill>
                <a:srgbClr val="FFFFFF"/>
              </a:solidFill>
            </a:endParaRPr>
          </a:p>
          <a:p>
            <a:pPr marL="457200" lvl="0" indent="-317500" rtl="0">
              <a:spcBef>
                <a:spcPts val="0"/>
              </a:spcBef>
              <a:spcAft>
                <a:spcPts val="0"/>
              </a:spcAft>
              <a:buClr>
                <a:srgbClr val="FFFFFF"/>
              </a:buClr>
              <a:buSzPts val="1400"/>
              <a:buChar char="●"/>
            </a:pPr>
            <a:r>
              <a:rPr lang="en-US" b="1">
                <a:solidFill>
                  <a:srgbClr val="FFFFFF"/>
                </a:solidFill>
              </a:rPr>
              <a:t>We do not see any impact on performance (POC) at the terminator times. </a:t>
            </a:r>
            <a:endParaRPr b="1">
              <a:solidFill>
                <a:srgbClr val="FFFFFF"/>
              </a:solidFill>
            </a:endParaRPr>
          </a:p>
          <a:p>
            <a:pPr marL="0" lvl="0" indent="0" rtl="0">
              <a:spcBef>
                <a:spcPts val="0"/>
              </a:spcBef>
              <a:spcAft>
                <a:spcPts val="0"/>
              </a:spcAft>
              <a:buNone/>
            </a:pP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We do have a terminator test that attempts to mitigate this and we attempt to tune as allowed/warranted.</a:t>
            </a:r>
            <a:endParaRPr>
              <a:solidFill>
                <a:srgbClr val="FFFFFF"/>
              </a:solidFill>
            </a:endParaRPr>
          </a:p>
          <a:p>
            <a:pPr marL="0" lvl="0" indent="0" rtl="0">
              <a:spcBef>
                <a:spcPts val="0"/>
              </a:spcBef>
              <a:spcAft>
                <a:spcPts val="0"/>
              </a:spcAft>
              <a:buNone/>
            </a:pPr>
            <a:endParaRPr>
              <a:solidFill>
                <a:srgbClr val="FFFFFF"/>
              </a:solidFill>
            </a:endParaRPr>
          </a:p>
          <a:p>
            <a:pPr marL="457200" lvl="0" indent="-317500" rtl="0">
              <a:spcBef>
                <a:spcPts val="0"/>
              </a:spcBef>
              <a:spcAft>
                <a:spcPts val="0"/>
              </a:spcAft>
              <a:buClr>
                <a:srgbClr val="FFFFFF"/>
              </a:buClr>
              <a:buSzPts val="1400"/>
              <a:buChar char="●"/>
            </a:pPr>
            <a:r>
              <a:rPr lang="en-US">
                <a:solidFill>
                  <a:srgbClr val="FFFFFF"/>
                </a:solidFill>
              </a:rPr>
              <a:t>Not a major issue for us unless a team requests a specific fix.</a:t>
            </a:r>
            <a:endParaRPr>
              <a:solidFill>
                <a:srgbClr val="FFFFFF"/>
              </a:solidFill>
            </a:endParaRPr>
          </a:p>
        </p:txBody>
      </p:sp>
      <p:sp>
        <p:nvSpPr>
          <p:cNvPr id="1180" name="Shape 1180"/>
          <p:cNvSpPr txBox="1"/>
          <p:nvPr/>
        </p:nvSpPr>
        <p:spPr>
          <a:xfrm>
            <a:off x="7209525" y="981725"/>
            <a:ext cx="18687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FF"/>
                </a:solidFill>
              </a:rPr>
              <a:t>January 31, 2018</a:t>
            </a:r>
            <a:endParaRPr>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Conclusions</a:t>
            </a:r>
            <a:endParaRPr/>
          </a:p>
        </p:txBody>
      </p:sp>
      <p:sp>
        <p:nvSpPr>
          <p:cNvPr id="1187" name="Shape 11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71</a:t>
            </a:fld>
            <a:endParaRPr sz="1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457200" y="12744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000" b="0" i="0" u="none" strike="noStrike" cap="none">
                <a:solidFill>
                  <a:schemeClr val="lt1"/>
                </a:solidFill>
                <a:latin typeface="Calibri"/>
                <a:ea typeface="Calibri"/>
                <a:cs typeface="Calibri"/>
                <a:sym typeface="Calibri"/>
              </a:rPr>
              <a:t>Recommendation </a:t>
            </a:r>
            <a:br>
              <a:rPr lang="en-US" sz="3000" b="0" i="0" u="none" strike="noStrike" cap="none">
                <a:solidFill>
                  <a:schemeClr val="lt1"/>
                </a:solidFill>
                <a:latin typeface="Calibri"/>
                <a:ea typeface="Calibri"/>
                <a:cs typeface="Calibri"/>
                <a:sym typeface="Calibri"/>
              </a:rPr>
            </a:br>
            <a:r>
              <a:rPr lang="en-US" sz="3000" b="0" i="0" u="none" strike="noStrike" cap="none">
                <a:solidFill>
                  <a:schemeClr val="lt1"/>
                </a:solidFill>
                <a:latin typeface="Calibri"/>
                <a:ea typeface="Calibri"/>
                <a:cs typeface="Calibri"/>
                <a:sym typeface="Calibri"/>
              </a:rPr>
              <a:t>for </a:t>
            </a:r>
            <a:r>
              <a:rPr lang="en-US" sz="3000"/>
              <a:t>Provisional </a:t>
            </a:r>
            <a:r>
              <a:rPr lang="en-US" sz="3000" b="0" i="0" u="none" strike="noStrike" cap="none">
                <a:solidFill>
                  <a:schemeClr val="lt1"/>
                </a:solidFill>
                <a:latin typeface="Calibri"/>
                <a:ea typeface="Calibri"/>
                <a:cs typeface="Calibri"/>
                <a:sym typeface="Calibri"/>
              </a:rPr>
              <a:t>Maturity</a:t>
            </a:r>
            <a:endParaRPr sz="3000"/>
          </a:p>
        </p:txBody>
      </p:sp>
      <p:sp>
        <p:nvSpPr>
          <p:cNvPr id="1193" name="Shape 1193"/>
          <p:cNvSpPr txBox="1">
            <a:spLocks noGrp="1"/>
          </p:cNvSpPr>
          <p:nvPr>
            <p:ph type="body" idx="1"/>
          </p:nvPr>
        </p:nvSpPr>
        <p:spPr>
          <a:xfrm>
            <a:off x="457200" y="1259412"/>
            <a:ext cx="8229600" cy="516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a:solidFill>
                  <a:srgbClr val="FF9900"/>
                </a:solidFill>
              </a:rPr>
              <a:t>Provisional: product performance has been demonstrated through a large, but still (seasonally or otherwise) limited, number of independent measurements. The analysis is sufficient for limited qualitative determinations of product fitness-for-purpose, and the product is potentially ready for testing operational use.</a:t>
            </a:r>
            <a:endParaRPr sz="2000">
              <a:solidFill>
                <a:srgbClr val="FF9900"/>
              </a:solidFill>
            </a:endParaRPr>
          </a:p>
          <a:p>
            <a:pPr marL="0" marR="0" lvl="0" indent="0" algn="l" rtl="0">
              <a:lnSpc>
                <a:spcPct val="100000"/>
              </a:lnSpc>
              <a:spcBef>
                <a:spcPts val="0"/>
              </a:spcBef>
              <a:spcAft>
                <a:spcPts val="0"/>
              </a:spcAft>
              <a:buClr>
                <a:schemeClr val="lt1"/>
              </a:buClr>
              <a:buSzPts val="2400"/>
              <a:buFont typeface="Arial"/>
              <a:buNone/>
            </a:pP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Arial"/>
              <a:buNone/>
            </a:pPr>
            <a:r>
              <a:rPr lang="en-US" sz="2000" b="0" i="0" u="none" strike="noStrike" cap="none">
                <a:solidFill>
                  <a:schemeClr val="lt1"/>
                </a:solidFill>
                <a:latin typeface="Calibri"/>
                <a:ea typeface="Calibri"/>
                <a:cs typeface="Calibri"/>
                <a:sym typeface="Calibri"/>
              </a:rPr>
              <a:t>Cloud AWG Team therefore </a:t>
            </a:r>
            <a:r>
              <a:rPr lang="en-US" sz="2000" b="0" i="0" u="sng" strike="noStrike" cap="none">
                <a:solidFill>
                  <a:schemeClr val="lt1"/>
                </a:solidFill>
                <a:latin typeface="Calibri"/>
                <a:ea typeface="Calibri"/>
                <a:cs typeface="Calibri"/>
                <a:sym typeface="Calibri"/>
              </a:rPr>
              <a:t>recommends</a:t>
            </a:r>
            <a:r>
              <a:rPr lang="en-US" sz="2000" b="0" i="0" u="none" strike="noStrike" cap="none">
                <a:solidFill>
                  <a:schemeClr val="lt1"/>
                </a:solidFill>
                <a:latin typeface="Calibri"/>
                <a:ea typeface="Calibri"/>
                <a:cs typeface="Calibri"/>
                <a:sym typeface="Calibri"/>
              </a:rPr>
              <a:t> that the Binary Cloud Mask data be </a:t>
            </a:r>
            <a:r>
              <a:rPr lang="en-US" sz="2000" b="0" i="0" u="sng" strike="noStrike" cap="none">
                <a:solidFill>
                  <a:schemeClr val="lt1"/>
                </a:solidFill>
                <a:latin typeface="Calibri"/>
                <a:ea typeface="Calibri"/>
                <a:cs typeface="Calibri"/>
                <a:sym typeface="Calibri"/>
              </a:rPr>
              <a:t>transitioned to </a:t>
            </a:r>
            <a:r>
              <a:rPr lang="en-US" sz="2000" u="sng"/>
              <a:t>Provisional</a:t>
            </a:r>
            <a:r>
              <a:rPr lang="en-US" sz="2000" b="0" i="0" u="none" strike="noStrike" cap="none">
                <a:solidFill>
                  <a:schemeClr val="lt1"/>
                </a:solidFill>
                <a:latin typeface="Calibri"/>
                <a:ea typeface="Calibri"/>
                <a:cs typeface="Calibri"/>
                <a:sym typeface="Calibri"/>
              </a:rPr>
              <a:t> status at this time.</a:t>
            </a:r>
            <a:endParaRPr sz="2000"/>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lt1"/>
              </a:solidFill>
              <a:latin typeface="Calibri"/>
              <a:ea typeface="Calibri"/>
              <a:cs typeface="Calibri"/>
              <a:sym typeface="Calibri"/>
            </a:endParaRPr>
          </a:p>
          <a:p>
            <a:pPr marL="457200" marR="0" lvl="0" indent="-355600" algn="l" rtl="0">
              <a:lnSpc>
                <a:spcPct val="100000"/>
              </a:lnSpc>
              <a:spcBef>
                <a:spcPts val="48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All tests appear to working</a:t>
            </a:r>
            <a:endParaRPr sz="2000"/>
          </a:p>
          <a:p>
            <a:pPr marL="0" marR="0" lvl="0" indent="0" algn="l" rtl="0">
              <a:lnSpc>
                <a:spcPct val="100000"/>
              </a:lnSpc>
              <a:spcBef>
                <a:spcPts val="480"/>
              </a:spcBef>
              <a:spcAft>
                <a:spcPts val="0"/>
              </a:spcAft>
              <a:buNone/>
            </a:pPr>
            <a:endParaRPr sz="2000"/>
          </a:p>
          <a:p>
            <a:pPr marL="457200" marR="0" lvl="0" indent="-355600" algn="l" rtl="0">
              <a:lnSpc>
                <a:spcPct val="100000"/>
              </a:lnSpc>
              <a:spcBef>
                <a:spcPts val="48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Major flaws can be attributed to known issues that will soon be resolved.</a:t>
            </a:r>
            <a:endParaRPr sz="2000"/>
          </a:p>
          <a:p>
            <a:pPr marL="0" marR="0" lvl="0" indent="0" algn="l" rtl="0">
              <a:lnSpc>
                <a:spcPct val="100000"/>
              </a:lnSpc>
              <a:spcBef>
                <a:spcPts val="48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a:p>
            <a:pPr marL="457200" marR="0" lvl="0" indent="-355600" algn="l" rtl="0">
              <a:lnSpc>
                <a:spcPct val="100000"/>
              </a:lnSpc>
              <a:spcBef>
                <a:spcPts val="48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 minimal amount of validation was done successfully.</a:t>
            </a:r>
            <a:endParaRPr sz="2000"/>
          </a:p>
          <a:p>
            <a:pPr marL="0" marR="0" lvl="0" indent="0" algn="l" rtl="0">
              <a:lnSpc>
                <a:spcPct val="100000"/>
              </a:lnSpc>
              <a:spcBef>
                <a:spcPts val="48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a:p>
            <a:pPr marL="457200" marR="0" lvl="0" indent="-355600" algn="l" rtl="0">
              <a:lnSpc>
                <a:spcPct val="100000"/>
              </a:lnSpc>
              <a:spcBef>
                <a:spcPts val="48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L1B issues are not impacting our performance significantly.</a:t>
            </a:r>
            <a:endParaRPr sz="2000"/>
          </a:p>
        </p:txBody>
      </p:sp>
      <p:sp>
        <p:nvSpPr>
          <p:cNvPr id="1194" name="Shape 11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72</a:t>
            </a:fld>
            <a:endParaRPr sz="1400" b="0" i="0" u="none" strike="noStrike" cap="none">
              <a:solidFill>
                <a:schemeClr val="lt1"/>
              </a:solidFill>
              <a:latin typeface="Calibri"/>
              <a:ea typeface="Calibri"/>
              <a:cs typeface="Calibri"/>
              <a:sym typeface="Calibri"/>
            </a:endParaRPr>
          </a:p>
        </p:txBody>
      </p:sp>
      <p:sp>
        <p:nvSpPr>
          <p:cNvPr id="1195" name="Shape 1195"/>
          <p:cNvSpPr txBox="1"/>
          <p:nvPr/>
        </p:nvSpPr>
        <p:spPr>
          <a:xfrm>
            <a:off x="7792459" y="561694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Shape 1201"/>
          <p:cNvSpPr txBox="1">
            <a:spLocks noGrp="1"/>
          </p:cNvSpPr>
          <p:nvPr>
            <p:ph type="title"/>
          </p:nvPr>
        </p:nvSpPr>
        <p:spPr>
          <a:xfrm>
            <a:off x="457200" y="512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Path to </a:t>
            </a:r>
            <a:r>
              <a:rPr lang="en-US">
                <a:solidFill>
                  <a:srgbClr val="FF9900"/>
                </a:solidFill>
              </a:rPr>
              <a:t>Full </a:t>
            </a:r>
            <a:r>
              <a:rPr lang="en-US" sz="3600" b="0" i="0" u="none" strike="noStrike" cap="none">
                <a:solidFill>
                  <a:srgbClr val="FF9900"/>
                </a:solidFill>
                <a:latin typeface="Calibri"/>
                <a:ea typeface="Calibri"/>
                <a:cs typeface="Calibri"/>
                <a:sym typeface="Calibri"/>
              </a:rPr>
              <a:t>Maturity</a:t>
            </a:r>
            <a:endParaRPr>
              <a:solidFill>
                <a:srgbClr val="FF9900"/>
              </a:solidFill>
            </a:endParaRPr>
          </a:p>
        </p:txBody>
      </p:sp>
      <p:sp>
        <p:nvSpPr>
          <p:cNvPr id="1202" name="Shape 1202"/>
          <p:cNvSpPr txBox="1">
            <a:spLocks noGrp="1"/>
          </p:cNvSpPr>
          <p:nvPr>
            <p:ph type="body" idx="1"/>
          </p:nvPr>
        </p:nvSpPr>
        <p:spPr>
          <a:xfrm>
            <a:off x="457200" y="1258425"/>
            <a:ext cx="8229600" cy="4697100"/>
          </a:xfrm>
          <a:prstGeom prst="rect">
            <a:avLst/>
          </a:prstGeom>
          <a:noFill/>
          <a:ln>
            <a:noFill/>
          </a:ln>
        </p:spPr>
        <p:txBody>
          <a:bodyPr spcFirstLastPara="1" wrap="square" lIns="91425" tIns="45700" rIns="91425" bIns="45700" anchor="t" anchorCtr="0">
            <a:noAutofit/>
          </a:bodyPr>
          <a:lstStyle/>
          <a:p>
            <a:pPr marL="233362" marR="0" lvl="0" indent="-246062" algn="l" rtl="0">
              <a:lnSpc>
                <a:spcPct val="100000"/>
              </a:lnSpc>
              <a:spcBef>
                <a:spcPts val="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We expect to apply the same PLPTs to be conducted for </a:t>
            </a:r>
            <a:r>
              <a:rPr lang="en-US" sz="2200"/>
              <a:t>Full </a:t>
            </a:r>
            <a:r>
              <a:rPr lang="en-US" sz="2200" b="0" i="0" u="none" strike="noStrike" cap="none">
                <a:solidFill>
                  <a:schemeClr val="lt1"/>
                </a:solidFill>
                <a:latin typeface="Calibri"/>
                <a:ea typeface="Calibri"/>
                <a:cs typeface="Calibri"/>
                <a:sym typeface="Calibri"/>
              </a:rPr>
              <a:t>Maturity</a:t>
            </a:r>
            <a:endParaRPr sz="220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We are gathering an archive of golden days where we save L1,L2 and IPs.</a:t>
            </a:r>
            <a:endParaRPr sz="2200"/>
          </a:p>
          <a:p>
            <a:pPr marL="690562" marR="0" lvl="1" indent="-258761" algn="l" rtl="0">
              <a:lnSpc>
                <a:spcPct val="100000"/>
              </a:lnSpc>
              <a:spcBef>
                <a:spcPts val="36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Our goal is 10 golden days spread throughout March to November 201</a:t>
            </a:r>
            <a:r>
              <a:rPr lang="en-US" sz="2200"/>
              <a:t>8</a:t>
            </a:r>
            <a:r>
              <a:rPr lang="en-US" sz="2200" b="0" i="0" u="none" strike="noStrike" cap="none">
                <a:solidFill>
                  <a:schemeClr val="lt1"/>
                </a:solidFill>
                <a:latin typeface="Calibri"/>
                <a:ea typeface="Calibri"/>
                <a:cs typeface="Calibri"/>
                <a:sym typeface="Calibri"/>
              </a:rPr>
              <a:t>.</a:t>
            </a:r>
            <a:endParaRPr sz="220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we hope to continue to engage the teams</a:t>
            </a:r>
            <a:r>
              <a:rPr lang="en-US" sz="2200"/>
              <a:t> and feedback from users to</a:t>
            </a:r>
            <a:r>
              <a:rPr lang="en-US" sz="2200" b="0" i="0" u="none" strike="noStrike" cap="none">
                <a:solidFill>
                  <a:schemeClr val="lt1"/>
                </a:solidFill>
                <a:latin typeface="Calibri"/>
                <a:ea typeface="Calibri"/>
                <a:cs typeface="Calibri"/>
                <a:sym typeface="Calibri"/>
              </a:rPr>
              <a:t> begin application-specific analysis.</a:t>
            </a:r>
            <a:endParaRPr sz="220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a:solidFill>
                  <a:schemeClr val="lt1"/>
                </a:solidFill>
                <a:latin typeface="Calibri"/>
                <a:ea typeface="Calibri"/>
                <a:cs typeface="Calibri"/>
                <a:sym typeface="Calibri"/>
              </a:rPr>
              <a:t>We will take advantage of opportunities for threshold adjustments.</a:t>
            </a:r>
            <a:endParaRPr sz="2200" b="0" i="0" u="none" strike="noStrike" cap="none">
              <a:solidFill>
                <a:schemeClr val="lt1"/>
              </a:solidFill>
              <a:latin typeface="Calibri"/>
              <a:ea typeface="Calibri"/>
              <a:cs typeface="Calibri"/>
              <a:sym typeface="Calibri"/>
            </a:endParaRPr>
          </a:p>
          <a:p>
            <a:pPr marL="690562" marR="0" lvl="1" indent="-258762" algn="l" rtl="0">
              <a:lnSpc>
                <a:spcPct val="100000"/>
              </a:lnSpc>
              <a:spcBef>
                <a:spcPts val="360"/>
              </a:spcBef>
              <a:spcAft>
                <a:spcPts val="0"/>
              </a:spcAft>
              <a:buClr>
                <a:schemeClr val="lt1"/>
              </a:buClr>
              <a:buSzPts val="2200"/>
              <a:buFont typeface="Arial"/>
              <a:buChar char="–"/>
            </a:pPr>
            <a:r>
              <a:rPr lang="en-US" sz="2200"/>
              <a:t>Will participate in the International Cloud Working Group (ICWG) comparisons.</a:t>
            </a:r>
            <a:endParaRPr sz="2200"/>
          </a:p>
          <a:p>
            <a:pPr marL="342900" marR="0" lvl="0" indent="-342900" algn="l" rtl="0">
              <a:lnSpc>
                <a:spcPct val="100000"/>
              </a:lnSpc>
              <a:spcBef>
                <a:spcPts val="400"/>
              </a:spcBef>
              <a:spcAft>
                <a:spcPts val="0"/>
              </a:spcAft>
              <a:buClr>
                <a:schemeClr val="lt1"/>
              </a:buClr>
              <a:buSzPts val="2000"/>
              <a:buFont typeface="Arial"/>
              <a:buNone/>
            </a:pPr>
            <a:endParaRPr sz="2200" b="0" i="0" u="none" strike="noStrike" cap="none">
              <a:solidFill>
                <a:schemeClr val="lt1"/>
              </a:solidFill>
              <a:latin typeface="Calibri"/>
              <a:ea typeface="Calibri"/>
              <a:cs typeface="Calibri"/>
              <a:sym typeface="Calibri"/>
            </a:endParaRPr>
          </a:p>
        </p:txBody>
      </p:sp>
      <p:sp>
        <p:nvSpPr>
          <p:cNvPr id="1203" name="Shape 1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73</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457200" y="31785"/>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Summary</a:t>
            </a:r>
            <a:endParaRPr>
              <a:solidFill>
                <a:srgbClr val="FF9900"/>
              </a:solidFill>
            </a:endParaRPr>
          </a:p>
        </p:txBody>
      </p:sp>
      <p:sp>
        <p:nvSpPr>
          <p:cNvPr id="1209" name="Shape 1209"/>
          <p:cNvSpPr txBox="1">
            <a:spLocks noGrp="1"/>
          </p:cNvSpPr>
          <p:nvPr>
            <p:ph type="body" idx="1"/>
          </p:nvPr>
        </p:nvSpPr>
        <p:spPr>
          <a:xfrm>
            <a:off x="683950" y="1124248"/>
            <a:ext cx="8229600" cy="54033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AWG recommends that Binary Cloud Mask data be transitioned to </a:t>
            </a:r>
            <a:r>
              <a:rPr lang="en-US" sz="2400"/>
              <a:t>Provisional</a:t>
            </a:r>
            <a:r>
              <a:rPr lang="en-US" sz="2400" b="0" i="0" u="none" strike="noStrike" cap="none">
                <a:solidFill>
                  <a:schemeClr val="lt1"/>
                </a:solidFill>
                <a:latin typeface="Calibri"/>
                <a:ea typeface="Calibri"/>
                <a:cs typeface="Calibri"/>
                <a:sym typeface="Calibri"/>
              </a:rPr>
              <a:t> status at this time.</a:t>
            </a:r>
            <a:endParaRPr sz="2400"/>
          </a:p>
          <a:p>
            <a:pPr marL="0" marR="0" lvl="0" indent="0" algn="l" rtl="0">
              <a:lnSpc>
                <a:spcPct val="100000"/>
              </a:lnSpc>
              <a:spcBef>
                <a:spcPts val="400"/>
              </a:spcBef>
              <a:spcAft>
                <a:spcPts val="0"/>
              </a:spcAft>
              <a:buClr>
                <a:schemeClr val="lt1"/>
              </a:buClr>
              <a:buSzPts val="2000"/>
              <a:buFont typeface="Arial"/>
              <a:buNone/>
            </a:pPr>
            <a:endParaRPr sz="2400" b="0" i="0" u="none" strike="noStrike" cap="none">
              <a:solidFill>
                <a:schemeClr val="lt1"/>
              </a:solidFill>
              <a:latin typeface="Calibri"/>
              <a:ea typeface="Calibri"/>
              <a:cs typeface="Calibri"/>
              <a:sym typeface="Calibri"/>
            </a:endParaRPr>
          </a:p>
          <a:p>
            <a:pPr marL="233362" marR="0" lvl="0" indent="-233362" algn="l" rtl="0">
              <a:lnSpc>
                <a:spcPct val="100000"/>
              </a:lnSpc>
              <a:spcBef>
                <a:spcPts val="48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AWG has found these issues </a:t>
            </a:r>
            <a:r>
              <a:rPr lang="en-US" sz="2400"/>
              <a:t>that will addressed before Full Validation</a:t>
            </a:r>
            <a:endParaRPr sz="2400"/>
          </a:p>
          <a:p>
            <a:pPr marL="633412" marR="0" lvl="1" indent="-239712" algn="l" rtl="0">
              <a:lnSpc>
                <a:spcPct val="100000"/>
              </a:lnSpc>
              <a:spcBef>
                <a:spcPts val="480"/>
              </a:spcBef>
              <a:spcAft>
                <a:spcPts val="0"/>
              </a:spcAft>
              <a:buClr>
                <a:schemeClr val="lt1"/>
              </a:buClr>
              <a:buSzPts val="2000"/>
              <a:buFont typeface="Arial"/>
              <a:buChar char="–"/>
            </a:pPr>
            <a:r>
              <a:rPr lang="en-US" sz="2400"/>
              <a:t>Snow mask usage</a:t>
            </a:r>
            <a:endParaRPr sz="2400"/>
          </a:p>
          <a:p>
            <a:pPr marL="633412" marR="0" lvl="1" indent="-265112" algn="l" rtl="0">
              <a:lnSpc>
                <a:spcPct val="100000"/>
              </a:lnSpc>
              <a:spcBef>
                <a:spcPts val="400"/>
              </a:spcBef>
              <a:spcAft>
                <a:spcPts val="0"/>
              </a:spcAft>
              <a:buClr>
                <a:schemeClr val="lt1"/>
              </a:buClr>
              <a:buSzPts val="2400"/>
              <a:buFont typeface="Arial"/>
              <a:buChar char="–"/>
            </a:pPr>
            <a:r>
              <a:rPr lang="en-US" sz="2400"/>
              <a:t>Remaining RFMFT blocks</a:t>
            </a:r>
            <a:endParaRPr sz="2400"/>
          </a:p>
          <a:p>
            <a:pPr marL="633412" marR="0" lvl="1" indent="-265112" algn="l" rtl="0">
              <a:lnSpc>
                <a:spcPct val="100000"/>
              </a:lnSpc>
              <a:spcBef>
                <a:spcPts val="400"/>
              </a:spcBef>
              <a:spcAft>
                <a:spcPts val="0"/>
              </a:spcAft>
              <a:buClr>
                <a:schemeClr val="lt1"/>
              </a:buClr>
              <a:buSzPts val="2400"/>
              <a:buFont typeface="Arial"/>
              <a:buChar char="–"/>
            </a:pPr>
            <a:r>
              <a:rPr lang="en-US" sz="2400"/>
              <a:t>False Cloud (PFMFT/ETROP tests along coast lines)</a:t>
            </a:r>
            <a:endParaRPr sz="2400"/>
          </a:p>
          <a:p>
            <a:pPr marL="633412" marR="0" lvl="1" indent="-265112" algn="l" rtl="0">
              <a:lnSpc>
                <a:spcPct val="100000"/>
              </a:lnSpc>
              <a:spcBef>
                <a:spcPts val="400"/>
              </a:spcBef>
              <a:spcAft>
                <a:spcPts val="0"/>
              </a:spcAft>
              <a:buClr>
                <a:schemeClr val="lt1"/>
              </a:buClr>
              <a:buSzPts val="2400"/>
              <a:buFont typeface="Arial"/>
              <a:buChar char="–"/>
            </a:pPr>
            <a:r>
              <a:rPr lang="en-US" sz="2400"/>
              <a:t>Missed Cloud (warm low stratus at night)</a:t>
            </a:r>
            <a:endParaRPr sz="2400"/>
          </a:p>
          <a:p>
            <a:pPr marL="633412" marR="0" lvl="1" indent="-265112" algn="l" rtl="0">
              <a:lnSpc>
                <a:spcPct val="100000"/>
              </a:lnSpc>
              <a:spcBef>
                <a:spcPts val="400"/>
              </a:spcBef>
              <a:spcAft>
                <a:spcPts val="0"/>
              </a:spcAft>
              <a:buClr>
                <a:schemeClr val="lt1"/>
              </a:buClr>
              <a:buSzPts val="2400"/>
              <a:buFont typeface="Arial"/>
              <a:buChar char="–"/>
            </a:pPr>
            <a:r>
              <a:rPr lang="en-US" sz="2400"/>
              <a:t>Terminator Performance</a:t>
            </a:r>
            <a:endParaRPr sz="2400"/>
          </a:p>
          <a:p>
            <a:pPr marL="233362" marR="0" lvl="0" indent="-233362" algn="l" rtl="0">
              <a:lnSpc>
                <a:spcPct val="100000"/>
              </a:lnSpc>
              <a:spcBef>
                <a:spcPts val="400"/>
              </a:spcBef>
              <a:spcAft>
                <a:spcPts val="0"/>
              </a:spcAft>
              <a:buClr>
                <a:schemeClr val="lt1"/>
              </a:buClr>
              <a:buSzPts val="2400"/>
              <a:buFont typeface="Arial"/>
              <a:buChar char="•"/>
            </a:pPr>
            <a:endParaRPr sz="2400"/>
          </a:p>
          <a:p>
            <a:pPr marL="233362" marR="0" lvl="0" indent="-233362" algn="l" rtl="0">
              <a:lnSpc>
                <a:spcPct val="100000"/>
              </a:lnSpc>
              <a:spcBef>
                <a:spcPts val="400"/>
              </a:spcBef>
              <a:spcAft>
                <a:spcPts val="0"/>
              </a:spcAft>
              <a:buClr>
                <a:schemeClr val="lt1"/>
              </a:buClr>
              <a:buSzPts val="2400"/>
              <a:buFont typeface="Arial"/>
              <a:buChar char="•"/>
            </a:pPr>
            <a:r>
              <a:rPr lang="en-US" sz="2400"/>
              <a:t>User Feedback will determine if these issues will impact Full Validation Maturity. </a:t>
            </a:r>
            <a:endParaRPr sz="2400"/>
          </a:p>
        </p:txBody>
      </p:sp>
      <p:sp>
        <p:nvSpPr>
          <p:cNvPr id="1210" name="Shape 121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74</a:t>
            </a:fld>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Backup Materials</a:t>
            </a:r>
            <a:endParaRPr/>
          </a:p>
        </p:txBody>
      </p:sp>
      <p:sp>
        <p:nvSpPr>
          <p:cNvPr id="1217" name="Shape 12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i="0" u="none" strike="noStrike" cap="none">
                <a:solidFill>
                  <a:srgbClr val="FFFFFF"/>
                </a:solidFill>
              </a:rPr>
              <a:t>75</a:t>
            </a:fld>
            <a:endParaRPr sz="1400" i="0" u="none" strike="noStrike" cap="none">
              <a:solidFill>
                <a:srgbClr val="FFFF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Shape 1223"/>
          <p:cNvSpPr txBox="1">
            <a:spLocks noGrp="1"/>
          </p:cNvSpPr>
          <p:nvPr>
            <p:ph type="title"/>
          </p:nvPr>
        </p:nvSpPr>
        <p:spPr>
          <a:xfrm>
            <a:off x="457200" y="-46038"/>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Beta to Provisional Comparison</a:t>
            </a:r>
            <a:endParaRPr/>
          </a:p>
        </p:txBody>
      </p:sp>
      <p:sp>
        <p:nvSpPr>
          <p:cNvPr id="1224" name="Shape 1224"/>
          <p:cNvSpPr txBox="1">
            <a:spLocks noGrp="1"/>
          </p:cNvSpPr>
          <p:nvPr>
            <p:ph type="body" idx="1"/>
          </p:nvPr>
        </p:nvSpPr>
        <p:spPr>
          <a:xfrm>
            <a:off x="457200" y="1096960"/>
            <a:ext cx="8229600" cy="7344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sz="2400">
                <a:solidFill>
                  <a:srgbClr val="FF9900"/>
                </a:solidFill>
              </a:rPr>
              <a:t>“All” shows an Improvement from 0.84 to 0.91 in POD (or PC)</a:t>
            </a:r>
            <a:endParaRPr sz="2400">
              <a:solidFill>
                <a:srgbClr val="FF9900"/>
              </a:solidFill>
            </a:endParaRPr>
          </a:p>
        </p:txBody>
      </p:sp>
      <p:sp>
        <p:nvSpPr>
          <p:cNvPr id="1225" name="Shape 122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lt1"/>
              </a:buClr>
              <a:buSzPts val="300"/>
              <a:buFont typeface="Calibri"/>
              <a:buNone/>
            </a:pPr>
            <a:fld id="{00000000-1234-1234-1234-123412341234}" type="slidenum">
              <a:rPr lang="en-US" sz="1400"/>
              <a:t>76</a:t>
            </a:fld>
            <a:endParaRPr sz="1400"/>
          </a:p>
        </p:txBody>
      </p:sp>
      <p:pic>
        <p:nvPicPr>
          <p:cNvPr id="1226" name="Shape 1226" descr="Screen Shot 2017-03-30 at 9.27.31 PM.png"/>
          <p:cNvPicPr preferRelativeResize="0"/>
          <p:nvPr/>
        </p:nvPicPr>
        <p:blipFill rotWithShape="1">
          <a:blip r:embed="rId3">
            <a:alphaModFix/>
          </a:blip>
          <a:srcRect l="4654" t="6825" r="3357" b="931"/>
          <a:stretch/>
        </p:blipFill>
        <p:spPr>
          <a:xfrm>
            <a:off x="593875" y="2060275"/>
            <a:ext cx="3897856" cy="3973801"/>
          </a:xfrm>
          <a:prstGeom prst="rect">
            <a:avLst/>
          </a:prstGeom>
          <a:noFill/>
          <a:ln>
            <a:noFill/>
          </a:ln>
        </p:spPr>
      </p:pic>
      <p:pic>
        <p:nvPicPr>
          <p:cNvPr id="1227" name="Shape 1227"/>
          <p:cNvPicPr preferRelativeResize="0"/>
          <p:nvPr/>
        </p:nvPicPr>
        <p:blipFill>
          <a:blip r:embed="rId4">
            <a:alphaModFix/>
          </a:blip>
          <a:stretch>
            <a:fillRect/>
          </a:stretch>
        </p:blipFill>
        <p:spPr>
          <a:xfrm>
            <a:off x="4868925" y="2060285"/>
            <a:ext cx="3973800" cy="3973800"/>
          </a:xfrm>
          <a:prstGeom prst="rect">
            <a:avLst/>
          </a:prstGeom>
          <a:noFill/>
          <a:ln>
            <a:noFill/>
          </a:ln>
        </p:spPr>
      </p:pic>
      <p:sp>
        <p:nvSpPr>
          <p:cNvPr id="1228" name="Shape 1228"/>
          <p:cNvSpPr/>
          <p:nvPr/>
        </p:nvSpPr>
        <p:spPr>
          <a:xfrm>
            <a:off x="2796375" y="6017275"/>
            <a:ext cx="3976500" cy="734400"/>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9" name="Shape 1229"/>
          <p:cNvSpPr txBox="1"/>
          <p:nvPr/>
        </p:nvSpPr>
        <p:spPr>
          <a:xfrm>
            <a:off x="1329075" y="6217400"/>
            <a:ext cx="5529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Beta</a:t>
            </a:r>
            <a:endParaRPr>
              <a:solidFill>
                <a:srgbClr val="FF9900"/>
              </a:solidFill>
            </a:endParaRPr>
          </a:p>
        </p:txBody>
      </p:sp>
      <p:sp>
        <p:nvSpPr>
          <p:cNvPr id="1230" name="Shape 1230"/>
          <p:cNvSpPr txBox="1"/>
          <p:nvPr/>
        </p:nvSpPr>
        <p:spPr>
          <a:xfrm>
            <a:off x="6935975" y="6169675"/>
            <a:ext cx="11766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solidFill>
                  <a:srgbClr val="FF9900"/>
                </a:solidFill>
              </a:rPr>
              <a:t>Provisional</a:t>
            </a:r>
            <a:endParaRPr>
              <a:solidFill>
                <a:srgbClr val="FF99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Shape 1236"/>
          <p:cNvSpPr txBox="1">
            <a:spLocks noGrp="1"/>
          </p:cNvSpPr>
          <p:nvPr>
            <p:ph type="title"/>
          </p:nvPr>
        </p:nvSpPr>
        <p:spPr>
          <a:xfrm>
            <a:off x="457200" y="85161"/>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SURFRAD Comparisons</a:t>
            </a:r>
            <a:endParaRPr/>
          </a:p>
        </p:txBody>
      </p:sp>
      <p:sp>
        <p:nvSpPr>
          <p:cNvPr id="1237" name="Shape 12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77</a:t>
            </a:fld>
            <a:endParaRPr sz="1400" b="0" i="0" u="none" strike="noStrike" cap="none">
              <a:solidFill>
                <a:srgbClr val="FFFFFF"/>
              </a:solidFill>
              <a:latin typeface="Arial"/>
              <a:ea typeface="Arial"/>
              <a:cs typeface="Arial"/>
              <a:sym typeface="Arial"/>
            </a:endParaRPr>
          </a:p>
        </p:txBody>
      </p:sp>
      <p:sp>
        <p:nvSpPr>
          <p:cNvPr id="1238" name="Shape 1238"/>
          <p:cNvSpPr txBox="1">
            <a:spLocks noGrp="1"/>
          </p:cNvSpPr>
          <p:nvPr>
            <p:ph type="body" idx="1"/>
          </p:nvPr>
        </p:nvSpPr>
        <p:spPr>
          <a:xfrm>
            <a:off x="173750" y="1147926"/>
            <a:ext cx="8229600" cy="16104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Arial"/>
              <a:buChar char="•"/>
            </a:pPr>
            <a:r>
              <a:rPr lang="en-US" sz="2400">
                <a:solidFill>
                  <a:srgbClr val="FFFFFF"/>
                </a:solidFill>
              </a:rPr>
              <a:t>Case study: Jan 3-5, 2018, all 7 sites, 5-minute data frequency (4746 datapoints)</a:t>
            </a:r>
            <a:endParaRPr sz="2400">
              <a:solidFill>
                <a:srgbClr val="FFFFFF"/>
              </a:solidFill>
              <a:latin typeface="Arial"/>
              <a:ea typeface="Arial"/>
              <a:cs typeface="Arial"/>
              <a:sym typeface="Arial"/>
            </a:endParaRPr>
          </a:p>
          <a:p>
            <a:pPr marL="457200" lvl="0" indent="-381000" rtl="0">
              <a:lnSpc>
                <a:spcPct val="115000"/>
              </a:lnSpc>
              <a:spcBef>
                <a:spcPts val="0"/>
              </a:spcBef>
              <a:spcAft>
                <a:spcPts val="0"/>
              </a:spcAft>
              <a:buClr>
                <a:srgbClr val="FFFFFF"/>
              </a:buClr>
              <a:buSzPts val="2400"/>
              <a:buFont typeface="Arial"/>
              <a:buChar char="•"/>
            </a:pPr>
            <a:r>
              <a:rPr lang="en-US" sz="2400">
                <a:solidFill>
                  <a:srgbClr val="FFFFFF"/>
                </a:solidFill>
              </a:rPr>
              <a:t>Mean GOES-16 clear surface temperature bias -3.3°K</a:t>
            </a:r>
            <a:endParaRPr sz="2400">
              <a:solidFill>
                <a:srgbClr val="FFFFFF"/>
              </a:solidFill>
            </a:endParaRPr>
          </a:p>
          <a:p>
            <a:pPr marL="457200" lvl="0" indent="-381000" rtl="0">
              <a:lnSpc>
                <a:spcPct val="115000"/>
              </a:lnSpc>
              <a:spcBef>
                <a:spcPts val="0"/>
              </a:spcBef>
              <a:spcAft>
                <a:spcPts val="0"/>
              </a:spcAft>
              <a:buClr>
                <a:srgbClr val="FFFFFF"/>
              </a:buClr>
              <a:buSzPts val="2400"/>
              <a:buFont typeface="Arial"/>
              <a:buChar char="•"/>
            </a:pPr>
            <a:r>
              <a:rPr lang="en-US" sz="2400">
                <a:solidFill>
                  <a:srgbClr val="FFFFFF"/>
                </a:solidFill>
              </a:rPr>
              <a:t>Percent correct: 85.8% based on Tscf bias less than +/- 5°K</a:t>
            </a:r>
            <a:endParaRPr sz="2400">
              <a:solidFill>
                <a:srgbClr val="FFFFFF"/>
              </a:solidFill>
            </a:endParaRPr>
          </a:p>
          <a:p>
            <a:pPr marL="0" marR="0" lvl="0" indent="0" algn="l" rtl="0">
              <a:lnSpc>
                <a:spcPct val="100000"/>
              </a:lnSpc>
              <a:spcBef>
                <a:spcPts val="0"/>
              </a:spcBef>
              <a:spcAft>
                <a:spcPts val="0"/>
              </a:spcAft>
              <a:buNone/>
            </a:pPr>
            <a:endParaRPr sz="2400">
              <a:solidFill>
                <a:srgbClr val="FFFFFF"/>
              </a:solidFill>
            </a:endParaRPr>
          </a:p>
        </p:txBody>
      </p:sp>
      <p:pic>
        <p:nvPicPr>
          <p:cNvPr id="1239" name="Shape 1239"/>
          <p:cNvPicPr preferRelativeResize="0"/>
          <p:nvPr/>
        </p:nvPicPr>
        <p:blipFill>
          <a:blip r:embed="rId3">
            <a:alphaModFix/>
          </a:blip>
          <a:stretch>
            <a:fillRect/>
          </a:stretch>
        </p:blipFill>
        <p:spPr>
          <a:xfrm>
            <a:off x="4295374" y="3090849"/>
            <a:ext cx="4652099" cy="3317950"/>
          </a:xfrm>
          <a:prstGeom prst="rect">
            <a:avLst/>
          </a:prstGeom>
          <a:noFill/>
          <a:ln>
            <a:noFill/>
          </a:ln>
        </p:spPr>
      </p:pic>
      <p:sp>
        <p:nvSpPr>
          <p:cNvPr id="1240" name="Shape 1240"/>
          <p:cNvSpPr txBox="1"/>
          <p:nvPr/>
        </p:nvSpPr>
        <p:spPr>
          <a:xfrm>
            <a:off x="173750" y="2915300"/>
            <a:ext cx="4007100" cy="3128400"/>
          </a:xfrm>
          <a:prstGeom prst="rect">
            <a:avLst/>
          </a:prstGeom>
          <a:noFill/>
          <a:ln>
            <a:noFill/>
          </a:ln>
        </p:spPr>
        <p:txBody>
          <a:bodyPr spcFirstLastPara="1" wrap="square" lIns="91425" tIns="91425" rIns="91425" bIns="91425" anchor="t" anchorCtr="0">
            <a:noAutofit/>
          </a:bodyPr>
          <a:lstStyle/>
          <a:p>
            <a:pPr marL="457200" lvl="0"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Weakness</a:t>
            </a:r>
            <a:endParaRPr sz="2000">
              <a:solidFill>
                <a:srgbClr val="FFFFFF"/>
              </a:solidFill>
              <a:latin typeface="Calibri"/>
              <a:ea typeface="Calibri"/>
              <a:cs typeface="Calibri"/>
              <a:sym typeface="Calibri"/>
            </a:endParaRPr>
          </a:p>
          <a:p>
            <a:pPr marL="914400" lvl="1"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Coastlines</a:t>
            </a:r>
            <a:endParaRPr sz="2000">
              <a:solidFill>
                <a:srgbClr val="FFFFFF"/>
              </a:solidFill>
              <a:latin typeface="Calibri"/>
              <a:ea typeface="Calibri"/>
              <a:cs typeface="Calibri"/>
              <a:sym typeface="Calibri"/>
            </a:endParaRPr>
          </a:p>
          <a:p>
            <a:pPr marL="914400" lvl="1"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Great Lakes</a:t>
            </a:r>
            <a:endParaRPr sz="2000">
              <a:solidFill>
                <a:srgbClr val="FFFFFF"/>
              </a:solidFill>
              <a:latin typeface="Calibri"/>
              <a:ea typeface="Calibri"/>
              <a:cs typeface="Calibri"/>
              <a:sym typeface="Calibri"/>
            </a:endParaRPr>
          </a:p>
          <a:p>
            <a:pPr marL="914400" lvl="1"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Terminator regions</a:t>
            </a:r>
            <a:endParaRPr sz="2000">
              <a:solidFill>
                <a:srgbClr val="FFFFFF"/>
              </a:solidFill>
              <a:latin typeface="Calibri"/>
              <a:ea typeface="Calibri"/>
              <a:cs typeface="Calibri"/>
              <a:sym typeface="Calibri"/>
            </a:endParaRPr>
          </a:p>
          <a:p>
            <a:pPr marL="914400" lvl="1"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Cloud edges</a:t>
            </a:r>
            <a:endParaRPr sz="2000">
              <a:solidFill>
                <a:srgbClr val="FFFFFF"/>
              </a:solidFill>
              <a:latin typeface="Calibri"/>
              <a:ea typeface="Calibri"/>
              <a:cs typeface="Calibri"/>
              <a:sym typeface="Calibri"/>
            </a:endParaRPr>
          </a:p>
          <a:p>
            <a:pPr marL="914400" lvl="1"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Cold surfaces</a:t>
            </a:r>
            <a:endParaRPr sz="2000">
              <a:solidFill>
                <a:srgbClr val="FFFFFF"/>
              </a:solidFill>
              <a:latin typeface="Calibri"/>
              <a:ea typeface="Calibri"/>
              <a:cs typeface="Calibri"/>
              <a:sym typeface="Calibri"/>
            </a:endParaRPr>
          </a:p>
          <a:p>
            <a:pPr marL="1371600" lvl="2"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Over snow &amp; river (ice)</a:t>
            </a:r>
            <a:endParaRPr sz="2000">
              <a:solidFill>
                <a:srgbClr val="FFFFFF"/>
              </a:solidFill>
              <a:latin typeface="Calibri"/>
              <a:ea typeface="Calibri"/>
              <a:cs typeface="Calibri"/>
              <a:sym typeface="Calibri"/>
            </a:endParaRPr>
          </a:p>
          <a:p>
            <a:pPr marL="1371600" lvl="2" indent="-355600" rtl="0">
              <a:lnSpc>
                <a:spcPct val="115000"/>
              </a:lnSpc>
              <a:spcBef>
                <a:spcPts val="0"/>
              </a:spcBef>
              <a:spcAft>
                <a:spcPts val="0"/>
              </a:spcAft>
              <a:buClr>
                <a:srgbClr val="FFFFFF"/>
              </a:buClr>
              <a:buSzPts val="2000"/>
              <a:buFont typeface="Calibri"/>
              <a:buChar char="■"/>
            </a:pPr>
            <a:r>
              <a:rPr lang="en-US" sz="2000">
                <a:solidFill>
                  <a:srgbClr val="FFFFFF"/>
                </a:solidFill>
                <a:latin typeface="Calibri"/>
                <a:ea typeface="Calibri"/>
                <a:cs typeface="Calibri"/>
                <a:sym typeface="Calibri"/>
              </a:rPr>
              <a:t>At night</a:t>
            </a:r>
            <a:endParaRPr sz="2000">
              <a:solidFill>
                <a:srgbClr val="FFFFFF"/>
              </a:solidFill>
              <a:latin typeface="Calibri"/>
              <a:ea typeface="Calibri"/>
              <a:cs typeface="Calibri"/>
              <a:sym typeface="Calibri"/>
            </a:endParaRPr>
          </a:p>
          <a:p>
            <a:pPr marL="0" lvl="0" indent="0">
              <a:spcBef>
                <a:spcPts val="0"/>
              </a:spcBef>
              <a:spcAft>
                <a:spcPts val="0"/>
              </a:spcAft>
              <a:buNone/>
            </a:pPr>
            <a:endParaRPr sz="2000">
              <a:solidFill>
                <a:srgbClr val="FFFFFF"/>
              </a:solidFill>
            </a:endParaRPr>
          </a:p>
        </p:txBody>
      </p:sp>
      <p:sp>
        <p:nvSpPr>
          <p:cNvPr id="1241" name="Shape 1241"/>
          <p:cNvSpPr txBox="1"/>
          <p:nvPr/>
        </p:nvSpPr>
        <p:spPr>
          <a:xfrm>
            <a:off x="296210" y="6123900"/>
            <a:ext cx="2476800" cy="400200"/>
          </a:xfrm>
          <a:prstGeom prst="rect">
            <a:avLst/>
          </a:prstGeom>
          <a:solidFill>
            <a:srgbClr val="F1C23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PARTIAL SUCCESS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Shape 1247"/>
          <p:cNvSpPr txBox="1">
            <a:spLocks noGrp="1"/>
          </p:cNvSpPr>
          <p:nvPr>
            <p:ph type="body" idx="1"/>
          </p:nvPr>
        </p:nvSpPr>
        <p:spPr>
          <a:xfrm>
            <a:off x="333925" y="1184523"/>
            <a:ext cx="4152000" cy="523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a:t>BCM Full Disk</a:t>
            </a:r>
            <a:endParaRPr/>
          </a:p>
          <a:p>
            <a:pPr marL="0" lvl="0" indent="0" algn="ctr" rtl="0">
              <a:lnSpc>
                <a:spcPct val="115000"/>
              </a:lnSpc>
              <a:spcBef>
                <a:spcPts val="0"/>
              </a:spcBef>
              <a:spcAft>
                <a:spcPts val="0"/>
              </a:spcAft>
              <a:buClr>
                <a:schemeClr val="dk1"/>
              </a:buClr>
              <a:buSzPts val="1100"/>
              <a:buFont typeface="Arial"/>
              <a:buNone/>
            </a:pPr>
            <a:r>
              <a:rPr lang="en-US" sz="2400"/>
              <a:t>January 03rd, 2018, 1630Z</a:t>
            </a: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r>
              <a:rPr lang="en-US"/>
              <a:t>False Color RGB</a:t>
            </a:r>
            <a:endParaRPr/>
          </a:p>
          <a:p>
            <a:pPr marL="0" lvl="0" indent="0" algn="ctr" rtl="0">
              <a:lnSpc>
                <a:spcPct val="115000"/>
              </a:lnSpc>
              <a:spcBef>
                <a:spcPts val="0"/>
              </a:spcBef>
              <a:spcAft>
                <a:spcPts val="0"/>
              </a:spcAft>
              <a:buClr>
                <a:schemeClr val="dk1"/>
              </a:buClr>
              <a:buSzPts val="1100"/>
              <a:buFont typeface="Arial"/>
              <a:buNone/>
            </a:pPr>
            <a:r>
              <a:rPr lang="en-US" sz="2400"/>
              <a:t>R=0.64µm, G=0.86µm, B=11.0µm (rev)</a:t>
            </a:r>
            <a:endParaRPr sz="2400"/>
          </a:p>
          <a:p>
            <a:pPr marL="0" lvl="0" indent="0" algn="ctr" rtl="0">
              <a:lnSpc>
                <a:spcPct val="115000"/>
              </a:lnSpc>
              <a:spcBef>
                <a:spcPts val="0"/>
              </a:spcBef>
              <a:spcAft>
                <a:spcPts val="0"/>
              </a:spcAft>
              <a:buClr>
                <a:schemeClr val="dk1"/>
              </a:buClr>
              <a:buSzPts val="1100"/>
              <a:buFont typeface="Arial"/>
              <a:buNone/>
            </a:pPr>
            <a:r>
              <a:rPr lang="en-US" sz="2400"/>
              <a:t>or</a:t>
            </a:r>
            <a:endParaRPr sz="2400"/>
          </a:p>
          <a:p>
            <a:pPr marL="0" lvl="0" indent="0" algn="ctr" rtl="0">
              <a:lnSpc>
                <a:spcPct val="115000"/>
              </a:lnSpc>
              <a:spcBef>
                <a:spcPts val="0"/>
              </a:spcBef>
              <a:spcAft>
                <a:spcPts val="0"/>
              </a:spcAft>
              <a:buClr>
                <a:schemeClr val="dk1"/>
              </a:buClr>
              <a:buSzPts val="1100"/>
              <a:buFont typeface="Arial"/>
              <a:buNone/>
            </a:pPr>
            <a:r>
              <a:rPr lang="en-US" sz="2400"/>
              <a:t>R=3.9-11.0µm, G=3.9-11.0µm, B=11.0µm (rev)</a:t>
            </a:r>
            <a:endParaRPr/>
          </a:p>
        </p:txBody>
      </p:sp>
      <p:sp>
        <p:nvSpPr>
          <p:cNvPr id="1248" name="Shape 12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78</a:t>
            </a:fld>
            <a:endParaRPr sz="1400" b="0" i="0" u="none" strike="noStrike" cap="none">
              <a:solidFill>
                <a:srgbClr val="FFFFFF"/>
              </a:solidFill>
              <a:latin typeface="Arial"/>
              <a:ea typeface="Arial"/>
              <a:cs typeface="Arial"/>
              <a:sym typeface="Arial"/>
            </a:endParaRPr>
          </a:p>
        </p:txBody>
      </p:sp>
      <p:sp>
        <p:nvSpPr>
          <p:cNvPr id="1249" name="Shape 124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ABI-FD-CSM-03:</a:t>
            </a:r>
            <a:endParaRPr/>
          </a:p>
        </p:txBody>
      </p:sp>
      <p:grpSp>
        <p:nvGrpSpPr>
          <p:cNvPr id="1250" name="Shape 1250"/>
          <p:cNvGrpSpPr/>
          <p:nvPr/>
        </p:nvGrpSpPr>
        <p:grpSpPr>
          <a:xfrm>
            <a:off x="1167125" y="2549850"/>
            <a:ext cx="2485600" cy="517099"/>
            <a:chOff x="1392650" y="2234200"/>
            <a:chExt cx="2485600" cy="517099"/>
          </a:xfrm>
        </p:grpSpPr>
        <p:pic>
          <p:nvPicPr>
            <p:cNvPr id="1251" name="Shape 1251"/>
            <p:cNvPicPr preferRelativeResize="0"/>
            <p:nvPr/>
          </p:nvPicPr>
          <p:blipFill rotWithShape="1">
            <a:blip r:embed="rId3">
              <a:alphaModFix/>
            </a:blip>
            <a:srcRect t="85769" r="65800"/>
            <a:stretch/>
          </p:blipFill>
          <p:spPr>
            <a:xfrm>
              <a:off x="1392650" y="2234200"/>
              <a:ext cx="1242800" cy="517099"/>
            </a:xfrm>
            <a:prstGeom prst="rect">
              <a:avLst/>
            </a:prstGeom>
            <a:noFill/>
            <a:ln>
              <a:noFill/>
            </a:ln>
          </p:spPr>
        </p:pic>
        <p:pic>
          <p:nvPicPr>
            <p:cNvPr id="1252" name="Shape 1252"/>
            <p:cNvPicPr preferRelativeResize="0"/>
            <p:nvPr/>
          </p:nvPicPr>
          <p:blipFill rotWithShape="1">
            <a:blip r:embed="rId3">
              <a:alphaModFix/>
            </a:blip>
            <a:srcRect l="65800" t="85769"/>
            <a:stretch/>
          </p:blipFill>
          <p:spPr>
            <a:xfrm>
              <a:off x="2635450" y="2234200"/>
              <a:ext cx="1242800" cy="517099"/>
            </a:xfrm>
            <a:prstGeom prst="rect">
              <a:avLst/>
            </a:prstGeom>
            <a:noFill/>
            <a:ln>
              <a:noFill/>
            </a:ln>
          </p:spPr>
        </p:pic>
      </p:grpSp>
      <p:sp>
        <p:nvSpPr>
          <p:cNvPr id="1253" name="Shape 1253"/>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1254" name="Shape 1254"/>
          <p:cNvPicPr preferRelativeResize="0"/>
          <p:nvPr/>
        </p:nvPicPr>
        <p:blipFill rotWithShape="1">
          <a:blip r:embed="rId4">
            <a:alphaModFix/>
          </a:blip>
          <a:srcRect l="1122" t="2023" r="1249" b="1628"/>
          <a:stretch/>
        </p:blipFill>
        <p:spPr>
          <a:xfrm>
            <a:off x="4860200" y="3829550"/>
            <a:ext cx="2588400" cy="2554800"/>
          </a:xfrm>
          <a:prstGeom prst="ellipse">
            <a:avLst/>
          </a:prstGeom>
          <a:noFill/>
          <a:ln>
            <a:noFill/>
          </a:ln>
        </p:spPr>
      </p:pic>
      <p:pic>
        <p:nvPicPr>
          <p:cNvPr id="1255" name="Shape 1255"/>
          <p:cNvPicPr preferRelativeResize="0"/>
          <p:nvPr/>
        </p:nvPicPr>
        <p:blipFill rotWithShape="1">
          <a:blip r:embed="rId5">
            <a:alphaModFix/>
          </a:blip>
          <a:srcRect l="691" t="981" r="582" b="883"/>
          <a:stretch/>
        </p:blipFill>
        <p:spPr>
          <a:xfrm>
            <a:off x="4838450" y="1134325"/>
            <a:ext cx="2631900" cy="2616000"/>
          </a:xfrm>
          <a:prstGeom prst="ellipse">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Shape 1261"/>
          <p:cNvSpPr txBox="1">
            <a:spLocks noGrp="1"/>
          </p:cNvSpPr>
          <p:nvPr>
            <p:ph type="body" idx="1"/>
          </p:nvPr>
        </p:nvSpPr>
        <p:spPr>
          <a:xfrm>
            <a:off x="349075" y="1184537"/>
            <a:ext cx="4152000" cy="43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a:t>BCM CONUS</a:t>
            </a:r>
            <a:endParaRPr/>
          </a:p>
          <a:p>
            <a:pPr marL="0" lvl="0" indent="0" algn="ctr" rtl="0">
              <a:lnSpc>
                <a:spcPct val="115000"/>
              </a:lnSpc>
              <a:spcBef>
                <a:spcPts val="0"/>
              </a:spcBef>
              <a:spcAft>
                <a:spcPts val="0"/>
              </a:spcAft>
              <a:buClr>
                <a:schemeClr val="dk1"/>
              </a:buClr>
              <a:buSzPts val="1100"/>
              <a:buFont typeface="Arial"/>
              <a:buNone/>
            </a:pPr>
            <a:r>
              <a:rPr lang="en-US" sz="2400"/>
              <a:t>January 03rd, 2018, 1832Z</a:t>
            </a: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r>
              <a:rPr lang="en-US"/>
              <a:t>False Color RGB</a:t>
            </a:r>
            <a:endParaRPr/>
          </a:p>
          <a:p>
            <a:pPr marL="0" lvl="0" indent="0" algn="ctr" rtl="0">
              <a:lnSpc>
                <a:spcPct val="115000"/>
              </a:lnSpc>
              <a:spcBef>
                <a:spcPts val="0"/>
              </a:spcBef>
              <a:spcAft>
                <a:spcPts val="0"/>
              </a:spcAft>
              <a:buClr>
                <a:schemeClr val="dk1"/>
              </a:buClr>
              <a:buSzPts val="1100"/>
              <a:buFont typeface="Arial"/>
              <a:buNone/>
            </a:pPr>
            <a:r>
              <a:rPr lang="en-US" sz="2400"/>
              <a:t>R=0.64µm, G=0.86µm, B=11.0µm (rev)</a:t>
            </a:r>
            <a:endParaRPr sz="2400"/>
          </a:p>
          <a:p>
            <a:pPr marL="0" lvl="0" indent="0" algn="ctr" rtl="0">
              <a:lnSpc>
                <a:spcPct val="115000"/>
              </a:lnSpc>
              <a:spcBef>
                <a:spcPts val="0"/>
              </a:spcBef>
              <a:spcAft>
                <a:spcPts val="0"/>
              </a:spcAft>
              <a:buClr>
                <a:schemeClr val="dk1"/>
              </a:buClr>
              <a:buSzPts val="1100"/>
              <a:buFont typeface="Arial"/>
              <a:buNone/>
            </a:pPr>
            <a:r>
              <a:rPr lang="en-US" sz="2400"/>
              <a:t>or</a:t>
            </a:r>
            <a:endParaRPr sz="2400"/>
          </a:p>
          <a:p>
            <a:pPr marL="0" lvl="0" indent="0" algn="ctr" rtl="0">
              <a:lnSpc>
                <a:spcPct val="115000"/>
              </a:lnSpc>
              <a:spcBef>
                <a:spcPts val="0"/>
              </a:spcBef>
              <a:spcAft>
                <a:spcPts val="0"/>
              </a:spcAft>
              <a:buClr>
                <a:schemeClr val="dk1"/>
              </a:buClr>
              <a:buSzPts val="1100"/>
              <a:buFont typeface="Arial"/>
              <a:buNone/>
            </a:pPr>
            <a:r>
              <a:rPr lang="en-US" sz="2400"/>
              <a:t>R=3.9-11.0µm, G=3.9-11.0µm, B=11.0µm (rev)</a:t>
            </a:r>
            <a:endParaRPr/>
          </a:p>
        </p:txBody>
      </p:sp>
      <p:sp>
        <p:nvSpPr>
          <p:cNvPr id="1262" name="Shape 12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FFFFFF"/>
                </a:solidFill>
                <a:latin typeface="Arial"/>
                <a:ea typeface="Arial"/>
                <a:cs typeface="Arial"/>
                <a:sym typeface="Arial"/>
              </a:rPr>
              <a:t>79</a:t>
            </a:fld>
            <a:endParaRPr sz="1400" b="0" i="0" u="none" strike="noStrike" cap="none">
              <a:solidFill>
                <a:srgbClr val="FFFFFF"/>
              </a:solidFill>
              <a:latin typeface="Arial"/>
              <a:ea typeface="Arial"/>
              <a:cs typeface="Arial"/>
              <a:sym typeface="Arial"/>
            </a:endParaRPr>
          </a:p>
        </p:txBody>
      </p:sp>
      <p:sp>
        <p:nvSpPr>
          <p:cNvPr id="1263" name="Shape 126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ABI-CONUS-CSM-03:</a:t>
            </a:r>
            <a:endParaRPr/>
          </a:p>
        </p:txBody>
      </p:sp>
      <p:grpSp>
        <p:nvGrpSpPr>
          <p:cNvPr id="1264" name="Shape 1264"/>
          <p:cNvGrpSpPr/>
          <p:nvPr/>
        </p:nvGrpSpPr>
        <p:grpSpPr>
          <a:xfrm>
            <a:off x="1182275" y="2534150"/>
            <a:ext cx="2485600" cy="517099"/>
            <a:chOff x="1392650" y="2234200"/>
            <a:chExt cx="2485600" cy="517099"/>
          </a:xfrm>
        </p:grpSpPr>
        <p:pic>
          <p:nvPicPr>
            <p:cNvPr id="1265" name="Shape 1265"/>
            <p:cNvPicPr preferRelativeResize="0"/>
            <p:nvPr/>
          </p:nvPicPr>
          <p:blipFill rotWithShape="1">
            <a:blip r:embed="rId3">
              <a:alphaModFix/>
            </a:blip>
            <a:srcRect t="85769" r="65800"/>
            <a:stretch/>
          </p:blipFill>
          <p:spPr>
            <a:xfrm>
              <a:off x="1392650" y="2234200"/>
              <a:ext cx="1242800" cy="517099"/>
            </a:xfrm>
            <a:prstGeom prst="rect">
              <a:avLst/>
            </a:prstGeom>
            <a:noFill/>
            <a:ln>
              <a:noFill/>
            </a:ln>
          </p:spPr>
        </p:pic>
        <p:pic>
          <p:nvPicPr>
            <p:cNvPr id="1266" name="Shape 1266"/>
            <p:cNvPicPr preferRelativeResize="0"/>
            <p:nvPr/>
          </p:nvPicPr>
          <p:blipFill rotWithShape="1">
            <a:blip r:embed="rId3">
              <a:alphaModFix/>
            </a:blip>
            <a:srcRect l="65800" t="85769"/>
            <a:stretch/>
          </p:blipFill>
          <p:spPr>
            <a:xfrm>
              <a:off x="2635450" y="2234200"/>
              <a:ext cx="1242800" cy="517099"/>
            </a:xfrm>
            <a:prstGeom prst="rect">
              <a:avLst/>
            </a:prstGeom>
            <a:noFill/>
            <a:ln>
              <a:noFill/>
            </a:ln>
          </p:spPr>
        </p:pic>
      </p:grpSp>
      <p:sp>
        <p:nvSpPr>
          <p:cNvPr id="1267" name="Shape 1267"/>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1268" name="Shape 1268"/>
          <p:cNvPicPr preferRelativeResize="0"/>
          <p:nvPr/>
        </p:nvPicPr>
        <p:blipFill>
          <a:blip r:embed="rId4">
            <a:alphaModFix/>
          </a:blip>
          <a:stretch>
            <a:fillRect/>
          </a:stretch>
        </p:blipFill>
        <p:spPr>
          <a:xfrm>
            <a:off x="4700850" y="1301937"/>
            <a:ext cx="2669100" cy="2390074"/>
          </a:xfrm>
          <a:prstGeom prst="rect">
            <a:avLst/>
          </a:prstGeom>
          <a:noFill/>
          <a:ln w="9525" cap="flat" cmpd="sng">
            <a:solidFill>
              <a:srgbClr val="000000"/>
            </a:solidFill>
            <a:prstDash val="solid"/>
            <a:round/>
            <a:headEnd type="none" w="med" len="med"/>
            <a:tailEnd type="none" w="med" len="med"/>
          </a:ln>
        </p:spPr>
      </p:pic>
      <p:pic>
        <p:nvPicPr>
          <p:cNvPr id="1269" name="Shape 1269"/>
          <p:cNvPicPr preferRelativeResize="0"/>
          <p:nvPr/>
        </p:nvPicPr>
        <p:blipFill>
          <a:blip r:embed="rId5">
            <a:alphaModFix/>
          </a:blip>
          <a:stretch>
            <a:fillRect/>
          </a:stretch>
        </p:blipFill>
        <p:spPr>
          <a:xfrm>
            <a:off x="4700850" y="3741475"/>
            <a:ext cx="2669100" cy="2364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465" name="Shape 465"/>
          <p:cNvGraphicFramePr/>
          <p:nvPr/>
        </p:nvGraphicFramePr>
        <p:xfrm>
          <a:off x="730861" y="2544395"/>
          <a:ext cx="7666825" cy="1483400"/>
        </p:xfrm>
        <a:graphic>
          <a:graphicData uri="http://schemas.openxmlformats.org/drawingml/2006/table">
            <a:tbl>
              <a:tblPr firstRow="1" bandRow="1">
                <a:noFill/>
                <a:tableStyleId>{D581AED4-AC8C-4BF9-BF54-93E1DEDC6E0E}</a:tableStyleId>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ABI-FD_CSM03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FD CSM</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ABI-CONUS_CSM03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CONUS CSM</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ABI-MESO_CSM02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Meso CSM</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bl>
          </a:graphicData>
        </a:graphic>
      </p:graphicFrame>
      <p:sp>
        <p:nvSpPr>
          <p:cNvPr id="466" name="Shape 4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txBox="1">
            <a:spLocks noGrp="1"/>
          </p:cNvSpPr>
          <p:nvPr>
            <p:ph type="body" idx="1"/>
          </p:nvPr>
        </p:nvSpPr>
        <p:spPr>
          <a:xfrm>
            <a:off x="349075" y="1184537"/>
            <a:ext cx="4152000" cy="43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a:t>BCM M1</a:t>
            </a:r>
            <a:endParaRPr/>
          </a:p>
          <a:p>
            <a:pPr marL="0" lvl="0" indent="0" algn="ctr" rtl="0">
              <a:lnSpc>
                <a:spcPct val="115000"/>
              </a:lnSpc>
              <a:spcBef>
                <a:spcPts val="0"/>
              </a:spcBef>
              <a:spcAft>
                <a:spcPts val="0"/>
              </a:spcAft>
              <a:buClr>
                <a:schemeClr val="dk1"/>
              </a:buClr>
              <a:buSzPts val="1100"/>
              <a:buFont typeface="Arial"/>
              <a:buNone/>
            </a:pPr>
            <a:r>
              <a:rPr lang="en-US" sz="2400"/>
              <a:t>January 03rd, 2018, 1505Z</a:t>
            </a: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r>
              <a:rPr lang="en-US"/>
              <a:t>False Color RGB</a:t>
            </a:r>
            <a:endParaRPr/>
          </a:p>
          <a:p>
            <a:pPr marL="0" lvl="0" indent="0" algn="ctr" rtl="0">
              <a:lnSpc>
                <a:spcPct val="115000"/>
              </a:lnSpc>
              <a:spcBef>
                <a:spcPts val="0"/>
              </a:spcBef>
              <a:spcAft>
                <a:spcPts val="0"/>
              </a:spcAft>
              <a:buClr>
                <a:schemeClr val="dk1"/>
              </a:buClr>
              <a:buSzPts val="1100"/>
              <a:buFont typeface="Arial"/>
              <a:buNone/>
            </a:pPr>
            <a:r>
              <a:rPr lang="en-US" sz="2400"/>
              <a:t>R=0.64µm, G=0.86µm, B=11.0µm (rev)</a:t>
            </a:r>
            <a:endParaRPr sz="2400"/>
          </a:p>
          <a:p>
            <a:pPr marL="0" lvl="0" indent="0" algn="ctr" rtl="0">
              <a:lnSpc>
                <a:spcPct val="115000"/>
              </a:lnSpc>
              <a:spcBef>
                <a:spcPts val="0"/>
              </a:spcBef>
              <a:spcAft>
                <a:spcPts val="0"/>
              </a:spcAft>
              <a:buClr>
                <a:schemeClr val="dk1"/>
              </a:buClr>
              <a:buSzPts val="1100"/>
              <a:buFont typeface="Arial"/>
              <a:buNone/>
            </a:pPr>
            <a:r>
              <a:rPr lang="en-US" sz="2400"/>
              <a:t>or</a:t>
            </a:r>
            <a:endParaRPr sz="2400"/>
          </a:p>
          <a:p>
            <a:pPr marL="0" lvl="0" indent="0" algn="ctr" rtl="0">
              <a:lnSpc>
                <a:spcPct val="115000"/>
              </a:lnSpc>
              <a:spcBef>
                <a:spcPts val="0"/>
              </a:spcBef>
              <a:spcAft>
                <a:spcPts val="0"/>
              </a:spcAft>
              <a:buClr>
                <a:schemeClr val="dk1"/>
              </a:buClr>
              <a:buSzPts val="1100"/>
              <a:buFont typeface="Arial"/>
              <a:buNone/>
            </a:pPr>
            <a:r>
              <a:rPr lang="en-US" sz="2400"/>
              <a:t>R=3.9-11.0µm, G=3.9-11.0µm, B=11.0µm (rev)</a:t>
            </a:r>
            <a:endParaRPr/>
          </a:p>
        </p:txBody>
      </p:sp>
      <p:sp>
        <p:nvSpPr>
          <p:cNvPr id="1276" name="Shape 12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FFFFFF"/>
                </a:solidFill>
                <a:latin typeface="Arial"/>
                <a:ea typeface="Arial"/>
                <a:cs typeface="Arial"/>
                <a:sym typeface="Arial"/>
              </a:rPr>
              <a:t>80</a:t>
            </a:fld>
            <a:endParaRPr sz="1400" b="0" i="0" u="none" strike="noStrike" cap="none">
              <a:solidFill>
                <a:srgbClr val="FFFFFF"/>
              </a:solidFill>
              <a:latin typeface="Arial"/>
              <a:ea typeface="Arial"/>
              <a:cs typeface="Arial"/>
              <a:sym typeface="Arial"/>
            </a:endParaRPr>
          </a:p>
        </p:txBody>
      </p:sp>
      <p:sp>
        <p:nvSpPr>
          <p:cNvPr id="1277" name="Shape 127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ABI-MESO-CSM-03:</a:t>
            </a:r>
            <a:endParaRPr/>
          </a:p>
        </p:txBody>
      </p:sp>
      <p:grpSp>
        <p:nvGrpSpPr>
          <p:cNvPr id="1278" name="Shape 1278"/>
          <p:cNvGrpSpPr/>
          <p:nvPr/>
        </p:nvGrpSpPr>
        <p:grpSpPr>
          <a:xfrm>
            <a:off x="1182275" y="2535275"/>
            <a:ext cx="2485600" cy="517099"/>
            <a:chOff x="1392650" y="2234200"/>
            <a:chExt cx="2485600" cy="517099"/>
          </a:xfrm>
        </p:grpSpPr>
        <p:pic>
          <p:nvPicPr>
            <p:cNvPr id="1279" name="Shape 1279"/>
            <p:cNvPicPr preferRelativeResize="0"/>
            <p:nvPr/>
          </p:nvPicPr>
          <p:blipFill rotWithShape="1">
            <a:blip r:embed="rId3">
              <a:alphaModFix/>
            </a:blip>
            <a:srcRect t="85769" r="65800"/>
            <a:stretch/>
          </p:blipFill>
          <p:spPr>
            <a:xfrm>
              <a:off x="1392650" y="2234200"/>
              <a:ext cx="1242800" cy="517099"/>
            </a:xfrm>
            <a:prstGeom prst="rect">
              <a:avLst/>
            </a:prstGeom>
            <a:noFill/>
            <a:ln>
              <a:noFill/>
            </a:ln>
          </p:spPr>
        </p:pic>
        <p:pic>
          <p:nvPicPr>
            <p:cNvPr id="1280" name="Shape 1280"/>
            <p:cNvPicPr preferRelativeResize="0"/>
            <p:nvPr/>
          </p:nvPicPr>
          <p:blipFill rotWithShape="1">
            <a:blip r:embed="rId3">
              <a:alphaModFix/>
            </a:blip>
            <a:srcRect l="65800" t="85769"/>
            <a:stretch/>
          </p:blipFill>
          <p:spPr>
            <a:xfrm>
              <a:off x="2635450" y="2234200"/>
              <a:ext cx="1242800" cy="517099"/>
            </a:xfrm>
            <a:prstGeom prst="rect">
              <a:avLst/>
            </a:prstGeom>
            <a:noFill/>
            <a:ln>
              <a:noFill/>
            </a:ln>
          </p:spPr>
        </p:pic>
      </p:grpSp>
      <p:pic>
        <p:nvPicPr>
          <p:cNvPr id="1281" name="Shape 1281"/>
          <p:cNvPicPr preferRelativeResize="0"/>
          <p:nvPr/>
        </p:nvPicPr>
        <p:blipFill rotWithShape="1">
          <a:blip r:embed="rId4">
            <a:alphaModFix/>
          </a:blip>
          <a:srcRect l="5014" t="5065" r="5113" b="15157"/>
          <a:stretch/>
        </p:blipFill>
        <p:spPr>
          <a:xfrm>
            <a:off x="4700849" y="3741472"/>
            <a:ext cx="2669098" cy="2369364"/>
          </a:xfrm>
          <a:prstGeom prst="rect">
            <a:avLst/>
          </a:prstGeom>
          <a:noFill/>
          <a:ln w="9525" cap="flat" cmpd="sng">
            <a:solidFill>
              <a:srgbClr val="000000"/>
            </a:solidFill>
            <a:prstDash val="solid"/>
            <a:round/>
            <a:headEnd type="none" w="med" len="med"/>
            <a:tailEnd type="none" w="med" len="med"/>
          </a:ln>
        </p:spPr>
      </p:pic>
      <p:pic>
        <p:nvPicPr>
          <p:cNvPr id="1282" name="Shape 1282"/>
          <p:cNvPicPr preferRelativeResize="0"/>
          <p:nvPr/>
        </p:nvPicPr>
        <p:blipFill rotWithShape="1">
          <a:blip r:embed="rId5">
            <a:alphaModFix/>
          </a:blip>
          <a:srcRect l="5212" t="5311" r="4915" b="15051"/>
          <a:stretch/>
        </p:blipFill>
        <p:spPr>
          <a:xfrm>
            <a:off x="4714787" y="1326775"/>
            <a:ext cx="2641225" cy="2340375"/>
          </a:xfrm>
          <a:prstGeom prst="rect">
            <a:avLst/>
          </a:prstGeom>
          <a:noFill/>
          <a:ln w="9525" cap="flat" cmpd="sng">
            <a:solidFill>
              <a:srgbClr val="000000"/>
            </a:solidFill>
            <a:prstDash val="solid"/>
            <a:round/>
            <a:headEnd type="none" w="med" len="med"/>
            <a:tailEnd type="none" w="med" len="med"/>
          </a:ln>
        </p:spPr>
      </p:pic>
      <p:sp>
        <p:nvSpPr>
          <p:cNvPr id="1283" name="Shape 1283"/>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Shape 1289"/>
          <p:cNvSpPr txBox="1">
            <a:spLocks noGrp="1"/>
          </p:cNvSpPr>
          <p:nvPr>
            <p:ph type="body" idx="1"/>
          </p:nvPr>
        </p:nvSpPr>
        <p:spPr>
          <a:xfrm>
            <a:off x="349075" y="1184537"/>
            <a:ext cx="4152000" cy="43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a:t>BCM M2</a:t>
            </a:r>
            <a:endParaRPr/>
          </a:p>
          <a:p>
            <a:pPr marL="0" lvl="0" indent="0" algn="ctr" rtl="0">
              <a:lnSpc>
                <a:spcPct val="115000"/>
              </a:lnSpc>
              <a:spcBef>
                <a:spcPts val="0"/>
              </a:spcBef>
              <a:spcAft>
                <a:spcPts val="0"/>
              </a:spcAft>
              <a:buClr>
                <a:schemeClr val="dk1"/>
              </a:buClr>
              <a:buSzPts val="1100"/>
              <a:buFont typeface="Arial"/>
              <a:buNone/>
            </a:pPr>
            <a:r>
              <a:rPr lang="en-US" sz="2400"/>
              <a:t>January 03rd, 2018, 1722Z</a:t>
            </a: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endParaRPr sz="2400"/>
          </a:p>
          <a:p>
            <a:pPr marL="0" lvl="0" indent="0" algn="ctr" rtl="0">
              <a:lnSpc>
                <a:spcPct val="115000"/>
              </a:lnSpc>
              <a:spcBef>
                <a:spcPts val="0"/>
              </a:spcBef>
              <a:spcAft>
                <a:spcPts val="0"/>
              </a:spcAft>
              <a:buClr>
                <a:schemeClr val="dk1"/>
              </a:buClr>
              <a:buSzPts val="1100"/>
              <a:buFont typeface="Arial"/>
              <a:buNone/>
            </a:pPr>
            <a:r>
              <a:rPr lang="en-US"/>
              <a:t>False Color RGB</a:t>
            </a:r>
            <a:endParaRPr/>
          </a:p>
          <a:p>
            <a:pPr marL="0" lvl="0" indent="0" algn="ctr" rtl="0">
              <a:lnSpc>
                <a:spcPct val="115000"/>
              </a:lnSpc>
              <a:spcBef>
                <a:spcPts val="0"/>
              </a:spcBef>
              <a:spcAft>
                <a:spcPts val="0"/>
              </a:spcAft>
              <a:buClr>
                <a:schemeClr val="dk1"/>
              </a:buClr>
              <a:buSzPts val="1100"/>
              <a:buFont typeface="Arial"/>
              <a:buNone/>
            </a:pPr>
            <a:r>
              <a:rPr lang="en-US" sz="2400"/>
              <a:t>R=0.64µm, G=0.86µm, B=11.0µm (rev)</a:t>
            </a:r>
            <a:endParaRPr sz="2400"/>
          </a:p>
          <a:p>
            <a:pPr marL="0" lvl="0" indent="0" algn="ctr" rtl="0">
              <a:lnSpc>
                <a:spcPct val="115000"/>
              </a:lnSpc>
              <a:spcBef>
                <a:spcPts val="0"/>
              </a:spcBef>
              <a:spcAft>
                <a:spcPts val="0"/>
              </a:spcAft>
              <a:buClr>
                <a:schemeClr val="dk1"/>
              </a:buClr>
              <a:buSzPts val="1100"/>
              <a:buFont typeface="Arial"/>
              <a:buNone/>
            </a:pPr>
            <a:r>
              <a:rPr lang="en-US" sz="2400"/>
              <a:t>or</a:t>
            </a:r>
            <a:endParaRPr sz="2400"/>
          </a:p>
          <a:p>
            <a:pPr marL="0" lvl="0" indent="0" algn="ctr" rtl="0">
              <a:lnSpc>
                <a:spcPct val="115000"/>
              </a:lnSpc>
              <a:spcBef>
                <a:spcPts val="0"/>
              </a:spcBef>
              <a:spcAft>
                <a:spcPts val="0"/>
              </a:spcAft>
              <a:buClr>
                <a:schemeClr val="dk1"/>
              </a:buClr>
              <a:buSzPts val="1100"/>
              <a:buFont typeface="Arial"/>
              <a:buNone/>
            </a:pPr>
            <a:r>
              <a:rPr lang="en-US" sz="2400"/>
              <a:t>R=3.9-11.0µm, G=3.9-11.0µm, B=11.0µm (rev)</a:t>
            </a:r>
            <a:endParaRPr/>
          </a:p>
        </p:txBody>
      </p:sp>
      <p:sp>
        <p:nvSpPr>
          <p:cNvPr id="1290" name="Shape 12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FFFFFF"/>
                </a:solidFill>
                <a:latin typeface="Arial"/>
                <a:ea typeface="Arial"/>
                <a:cs typeface="Arial"/>
                <a:sym typeface="Arial"/>
              </a:rPr>
              <a:t>81</a:t>
            </a:fld>
            <a:endParaRPr sz="1400" b="0" i="0" u="none" strike="noStrike" cap="none">
              <a:solidFill>
                <a:srgbClr val="FFFFFF"/>
              </a:solidFill>
              <a:latin typeface="Arial"/>
              <a:ea typeface="Arial"/>
              <a:cs typeface="Arial"/>
              <a:sym typeface="Arial"/>
            </a:endParaRPr>
          </a:p>
        </p:txBody>
      </p:sp>
      <p:sp>
        <p:nvSpPr>
          <p:cNvPr id="1291" name="Shape 129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ABI-MESO-CSM-03:</a:t>
            </a:r>
            <a:endParaRPr/>
          </a:p>
        </p:txBody>
      </p:sp>
      <p:grpSp>
        <p:nvGrpSpPr>
          <p:cNvPr id="1292" name="Shape 1292"/>
          <p:cNvGrpSpPr/>
          <p:nvPr/>
        </p:nvGrpSpPr>
        <p:grpSpPr>
          <a:xfrm>
            <a:off x="1182275" y="2552100"/>
            <a:ext cx="2485600" cy="517099"/>
            <a:chOff x="1392650" y="2234200"/>
            <a:chExt cx="2485600" cy="517099"/>
          </a:xfrm>
        </p:grpSpPr>
        <p:pic>
          <p:nvPicPr>
            <p:cNvPr id="1293" name="Shape 1293"/>
            <p:cNvPicPr preferRelativeResize="0"/>
            <p:nvPr/>
          </p:nvPicPr>
          <p:blipFill rotWithShape="1">
            <a:blip r:embed="rId3">
              <a:alphaModFix/>
            </a:blip>
            <a:srcRect t="85769" r="65800"/>
            <a:stretch/>
          </p:blipFill>
          <p:spPr>
            <a:xfrm>
              <a:off x="1392650" y="2234200"/>
              <a:ext cx="1242800" cy="517099"/>
            </a:xfrm>
            <a:prstGeom prst="rect">
              <a:avLst/>
            </a:prstGeom>
            <a:noFill/>
            <a:ln>
              <a:noFill/>
            </a:ln>
          </p:spPr>
        </p:pic>
        <p:pic>
          <p:nvPicPr>
            <p:cNvPr id="1294" name="Shape 1294"/>
            <p:cNvPicPr preferRelativeResize="0"/>
            <p:nvPr/>
          </p:nvPicPr>
          <p:blipFill rotWithShape="1">
            <a:blip r:embed="rId3">
              <a:alphaModFix/>
            </a:blip>
            <a:srcRect l="65800" t="85769"/>
            <a:stretch/>
          </p:blipFill>
          <p:spPr>
            <a:xfrm>
              <a:off x="2635450" y="2234200"/>
              <a:ext cx="1242800" cy="517099"/>
            </a:xfrm>
            <a:prstGeom prst="rect">
              <a:avLst/>
            </a:prstGeom>
            <a:noFill/>
            <a:ln>
              <a:noFill/>
            </a:ln>
          </p:spPr>
        </p:pic>
      </p:grpSp>
      <p:pic>
        <p:nvPicPr>
          <p:cNvPr id="1295" name="Shape 1295"/>
          <p:cNvPicPr preferRelativeResize="0"/>
          <p:nvPr/>
        </p:nvPicPr>
        <p:blipFill rotWithShape="1">
          <a:blip r:embed="rId4">
            <a:alphaModFix/>
          </a:blip>
          <a:srcRect l="5118" t="4762" r="5404" b="15199"/>
          <a:stretch/>
        </p:blipFill>
        <p:spPr>
          <a:xfrm>
            <a:off x="4714775" y="1315811"/>
            <a:ext cx="2641249" cy="2362300"/>
          </a:xfrm>
          <a:prstGeom prst="rect">
            <a:avLst/>
          </a:prstGeom>
          <a:noFill/>
          <a:ln w="9525" cap="flat" cmpd="sng">
            <a:solidFill>
              <a:srgbClr val="000000"/>
            </a:solidFill>
            <a:prstDash val="solid"/>
            <a:round/>
            <a:headEnd type="none" w="med" len="med"/>
            <a:tailEnd type="none" w="med" len="med"/>
          </a:ln>
        </p:spPr>
      </p:pic>
      <p:pic>
        <p:nvPicPr>
          <p:cNvPr id="1296" name="Shape 1296"/>
          <p:cNvPicPr preferRelativeResize="0"/>
          <p:nvPr/>
        </p:nvPicPr>
        <p:blipFill rotWithShape="1">
          <a:blip r:embed="rId5">
            <a:alphaModFix/>
          </a:blip>
          <a:srcRect l="5014" t="5216" r="5113" b="15146"/>
          <a:stretch/>
        </p:blipFill>
        <p:spPr>
          <a:xfrm>
            <a:off x="4700850" y="3741475"/>
            <a:ext cx="2669100" cy="2365063"/>
          </a:xfrm>
          <a:prstGeom prst="rect">
            <a:avLst/>
          </a:prstGeom>
          <a:noFill/>
          <a:ln w="9525" cap="flat" cmpd="sng">
            <a:solidFill>
              <a:srgbClr val="000000"/>
            </a:solidFill>
            <a:prstDash val="solid"/>
            <a:round/>
            <a:headEnd type="none" w="med" len="med"/>
            <a:tailEnd type="none" w="med" len="med"/>
          </a:ln>
        </p:spPr>
      </p:pic>
      <p:sp>
        <p:nvSpPr>
          <p:cNvPr id="1297" name="Shape 1297"/>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618975" y="-46050"/>
            <a:ext cx="5892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rgbClr val="FF9900"/>
                </a:solidFill>
                <a:latin typeface="Calibri"/>
                <a:ea typeface="Calibri"/>
                <a:cs typeface="Calibri"/>
                <a:sym typeface="Calibri"/>
              </a:rPr>
              <a:t>Application of PLPT Quantitative Analysis Tests to each Domain</a:t>
            </a:r>
            <a:endParaRPr>
              <a:solidFill>
                <a:srgbClr val="FF9900"/>
              </a:solidFill>
            </a:endParaRPr>
          </a:p>
        </p:txBody>
      </p:sp>
      <p:sp>
        <p:nvSpPr>
          <p:cNvPr id="473" name="Shape 4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FFFFFF"/>
                </a:solidFill>
                <a:latin typeface="Arial"/>
                <a:ea typeface="Arial"/>
                <a:cs typeface="Arial"/>
                <a:sym typeface="Arial"/>
              </a:rPr>
              <a:t>9</a:t>
            </a:fld>
            <a:endParaRPr sz="1400" b="0" i="0" u="none" strike="noStrike" cap="none">
              <a:solidFill>
                <a:srgbClr val="FFFFFF"/>
              </a:solidFill>
              <a:latin typeface="Arial"/>
              <a:ea typeface="Arial"/>
              <a:cs typeface="Arial"/>
              <a:sym typeface="Arial"/>
            </a:endParaRPr>
          </a:p>
        </p:txBody>
      </p:sp>
      <p:graphicFrame>
        <p:nvGraphicFramePr>
          <p:cNvPr id="474" name="Shape 474"/>
          <p:cNvGraphicFramePr/>
          <p:nvPr/>
        </p:nvGraphicFramePr>
        <p:xfrm>
          <a:off x="681975" y="3061225"/>
          <a:ext cx="7780025" cy="2957510"/>
        </p:xfrm>
        <a:graphic>
          <a:graphicData uri="http://schemas.openxmlformats.org/drawingml/2006/table">
            <a:tbl>
              <a:tblPr>
                <a:noFill/>
                <a:tableStyleId>{4170F47C-D8E7-4EC8-BBA5-23F8C8E1780F}</a:tableStyleId>
              </a:tblPr>
              <a:tblGrid>
                <a:gridCol w="2350775"/>
                <a:gridCol w="1809750"/>
                <a:gridCol w="1809750"/>
                <a:gridCol w="1809750"/>
              </a:tblGrid>
              <a:tr h="276350">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Analysis Method</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FD</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CONUS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MESO</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7657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Comparison to other Masks (MODIS)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504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SST Bias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49915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SurfRad LST Bias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49915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CALIPSO Lidar Comparison</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bl>
          </a:graphicData>
        </a:graphic>
      </p:graphicFrame>
      <p:sp>
        <p:nvSpPr>
          <p:cNvPr id="475" name="Shape 475"/>
          <p:cNvSpPr txBox="1"/>
          <p:nvPr/>
        </p:nvSpPr>
        <p:spPr>
          <a:xfrm>
            <a:off x="553875" y="1249350"/>
            <a:ext cx="8229600" cy="1512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Our 3 PLPTs dealing with analysis are comprised of the same </a:t>
            </a:r>
            <a:r>
              <a:rPr lang="en-US" sz="1800">
                <a:solidFill>
                  <a:srgbClr val="FFFFFF"/>
                </a:solidFill>
              </a:rPr>
              <a:t>4</a:t>
            </a:r>
            <a:r>
              <a:rPr lang="en-US" sz="1800" b="0" i="0" u="none" strike="noStrike" cap="none">
                <a:solidFill>
                  <a:srgbClr val="FFFFFF"/>
                </a:solidFill>
                <a:latin typeface="Arial"/>
                <a:ea typeface="Arial"/>
                <a:cs typeface="Arial"/>
                <a:sym typeface="Arial"/>
              </a:rPr>
              <a:t> methods.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5955</Words>
  <Application>Microsoft Office PowerPoint</Application>
  <PresentationFormat>On-screen Show (4:3)</PresentationFormat>
  <Paragraphs>1213</Paragraphs>
  <Slides>81</Slides>
  <Notes>81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81</vt:i4>
      </vt:variant>
    </vt:vector>
  </HeadingPairs>
  <TitlesOfParts>
    <vt:vector size="90" baseType="lpstr">
      <vt:lpstr>Arial</vt:lpstr>
      <vt:lpstr>Noto Sans Symbols</vt:lpstr>
      <vt:lpstr>Book Antiqua</vt:lpstr>
      <vt:lpstr>Calibri</vt:lpstr>
      <vt:lpstr>Custom Design</vt:lpstr>
      <vt:lpstr>Custom Design</vt:lpstr>
      <vt:lpstr>Custom Design</vt:lpstr>
      <vt:lpstr>Custom Design</vt:lpstr>
      <vt:lpstr>Custom Design</vt:lpstr>
      <vt:lpstr>PowerPoint Presentation</vt:lpstr>
      <vt:lpstr>Agenda</vt:lpstr>
      <vt:lpstr>Product Overview</vt:lpstr>
      <vt:lpstr>Products Impacted by Cloud Mask</vt:lpstr>
      <vt:lpstr>Use of Cloud Mask</vt:lpstr>
      <vt:lpstr>Review of Beta</vt:lpstr>
      <vt:lpstr>Path to Reaching Provisional</vt:lpstr>
      <vt:lpstr>PLPTs Under Review</vt:lpstr>
      <vt:lpstr>Application of PLPT Quantitative Analysis Tests to each Domain</vt:lpstr>
      <vt:lpstr>GOES-16 Data Used in this Review</vt:lpstr>
      <vt:lpstr>Provisional Requirements</vt:lpstr>
      <vt:lpstr>Qualitative Success Definitions</vt:lpstr>
      <vt:lpstr>Analysis of the GOES-R Cloud Mask</vt:lpstr>
      <vt:lpstr>Analysis Methods Shown Here</vt:lpstr>
      <vt:lpstr>Cloud Fraction Monitoring</vt:lpstr>
      <vt:lpstr>Long-term Cloud Fraction Time Series</vt:lpstr>
      <vt:lpstr>Comparison with the NASA MODIS Cloud Mask</vt:lpstr>
      <vt:lpstr>Comparisons to NASA MODIS Cloud Mask</vt:lpstr>
      <vt:lpstr>Summary of MODIS Comparison</vt:lpstr>
      <vt:lpstr>PowerPoint Presentation</vt:lpstr>
      <vt:lpstr>SST Bias</vt:lpstr>
      <vt:lpstr>PowerPoint Presentation</vt:lpstr>
      <vt:lpstr>PowerPoint Presentation</vt:lpstr>
      <vt:lpstr>Cloud Mask Performance for Day Time</vt:lpstr>
      <vt:lpstr>Beta to Provisional Comparison</vt:lpstr>
      <vt:lpstr>Beta to Provisional Comparison</vt:lpstr>
      <vt:lpstr>Cloud Mask Performance from SST Bias Summary</vt:lpstr>
      <vt:lpstr>SurfRad Validation</vt:lpstr>
      <vt:lpstr>SurfRad Instruments (GWN, MS.)</vt:lpstr>
      <vt:lpstr>SurfRad Results</vt:lpstr>
      <vt:lpstr>Comparison to NASA CALIPSO/CALIOP Cloud Detection</vt:lpstr>
      <vt:lpstr>CALIOP vs ABI Comparison Description</vt:lpstr>
      <vt:lpstr>CALIOP vs ABI Comparison Statistics</vt:lpstr>
      <vt:lpstr>CALIOP vs ABI Comparison Statistics</vt:lpstr>
      <vt:lpstr>CALIOP vs ABI Comparison Statistics</vt:lpstr>
      <vt:lpstr>CALIOP vs ABI Comparison Summary</vt:lpstr>
      <vt:lpstr>PLPT Outcomes: Summary</vt:lpstr>
      <vt:lpstr>GOES-16 Cloud Mask User Applications and Feedback</vt:lpstr>
      <vt:lpstr>GOES-16 ASR Assimilation</vt:lpstr>
      <vt:lpstr>How GOES-16 ASR Works</vt:lpstr>
      <vt:lpstr>GOES-16 ABI Infrared Radiance for  NCEP GFS Data Assimilation System</vt:lpstr>
      <vt:lpstr>GOES-16 Sky Cover</vt:lpstr>
      <vt:lpstr>Review of Issues since Beta</vt:lpstr>
      <vt:lpstr>Instrument/GPA Issues Identified  Pre-launch and Resolution Status</vt:lpstr>
      <vt:lpstr>Instrument/GPA Issues Identified  Post-launch and Resolution Status</vt:lpstr>
      <vt:lpstr>Product Maturity Assessment</vt:lpstr>
      <vt:lpstr>Cloud Mask Fixes  Implemented in GS since Beta</vt:lpstr>
      <vt:lpstr>Update #1 - Ancillary Data  Shift (ADR-237)</vt:lpstr>
      <vt:lpstr>Update #2 – Terminator Stability  Test (ADR-302)</vt:lpstr>
      <vt:lpstr>Update #3 – Nearest Warmest  Center (ADR-426)</vt:lpstr>
      <vt:lpstr>Update #4 – RFMFT and RGCT  Threshold Updates (ADR-465)</vt:lpstr>
      <vt:lpstr>Update #4 – RGCT Threshold  Update Example </vt:lpstr>
      <vt:lpstr>Update #5 – Cirrus reflectance Test and TPW fix (ADR-512)</vt:lpstr>
      <vt:lpstr>Example of CIRREF Change</vt:lpstr>
      <vt:lpstr>Update #5 – Cirrus reflectance Test and TPW fix (ADR-512)</vt:lpstr>
      <vt:lpstr>Provisional PLPTs</vt:lpstr>
      <vt:lpstr>New Issues</vt:lpstr>
      <vt:lpstr>Risks to Reaching Full Validation</vt:lpstr>
      <vt:lpstr>Issue #1 – False Cloud Over  Snow (ADR 575)</vt:lpstr>
      <vt:lpstr>Issue #1 – False Cloud Over  Snow (ADR 575)</vt:lpstr>
      <vt:lpstr>ADR 575:  Snow Mask Differences</vt:lpstr>
      <vt:lpstr>Dependence of Daytime Cloud Mask on Ancillary Snow Mask</vt:lpstr>
      <vt:lpstr>Issue #1 – False Cloud Over  Snow (ADR 575)</vt:lpstr>
      <vt:lpstr>ADR 575:  Snow Mask Differences</vt:lpstr>
      <vt:lpstr>Issue #2 – Continued Blocks  in RFMFT Test (ADR 532)</vt:lpstr>
      <vt:lpstr>Other Issues not covered by an ADR</vt:lpstr>
      <vt:lpstr>Issue #3 – Missed/false clouds over  strong land/water temperature gradients</vt:lpstr>
      <vt:lpstr>Missing Warm Cloud at Night</vt:lpstr>
      <vt:lpstr>False Cloud from RFMFT over  SST Fronts</vt:lpstr>
      <vt:lpstr>Terminator Performance</vt:lpstr>
      <vt:lpstr>Conclusions</vt:lpstr>
      <vt:lpstr>Recommendation  for Provisional Maturity</vt:lpstr>
      <vt:lpstr>Path to Full Maturity</vt:lpstr>
      <vt:lpstr>Summary</vt:lpstr>
      <vt:lpstr>Backup Materials</vt:lpstr>
      <vt:lpstr>Beta to Provisional Comparison</vt:lpstr>
      <vt:lpstr>SURFRAD Comparisons</vt:lpstr>
      <vt:lpstr>PLPT ABI-FD-CSM-03:</vt:lpstr>
      <vt:lpstr>PLPT ABI-CONUS-CSM-03:</vt:lpstr>
      <vt:lpstr>PLPT ABI-MESO-CSM-03:</vt:lpstr>
      <vt:lpstr>PLPT ABI-MESO-CSM-03: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Wayne M. (GSFC-4160)[NOAA]</dc:creator>
  <cp:lastModifiedBy>MacKenzie, Wayne M. (GSFC-4160)[NOAA]</cp:lastModifiedBy>
  <cp:revision>1</cp:revision>
  <dcterms:modified xsi:type="dcterms:W3CDTF">2018-02-15T21:45:41Z</dcterms:modified>
</cp:coreProperties>
</file>